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97" r:id="rId3"/>
    <p:sldId id="398" r:id="rId4"/>
    <p:sldId id="400" r:id="rId5"/>
    <p:sldId id="401" r:id="rId6"/>
    <p:sldId id="402" r:id="rId7"/>
    <p:sldId id="403" r:id="rId8"/>
    <p:sldId id="399" r:id="rId9"/>
    <p:sldId id="391" r:id="rId10"/>
    <p:sldId id="388" r:id="rId11"/>
    <p:sldId id="389" r:id="rId12"/>
    <p:sldId id="390" r:id="rId13"/>
    <p:sldId id="395" r:id="rId14"/>
    <p:sldId id="374" r:id="rId15"/>
    <p:sldId id="375" r:id="rId16"/>
    <p:sldId id="377" r:id="rId17"/>
    <p:sldId id="371" r:id="rId18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Štefková" initials="JŠ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1D4EA0"/>
    <a:srgbClr val="C604AA"/>
    <a:srgbClr val="2FD2FF"/>
    <a:srgbClr val="81E4FF"/>
    <a:srgbClr val="9EEAFF"/>
    <a:srgbClr val="00A5D2"/>
    <a:srgbClr val="5DDCFF"/>
    <a:srgbClr val="CAA3FF"/>
    <a:srgbClr val="7D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92714" autoAdjust="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39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EE061-1B96-483C-9092-F959C7ADEE23}" type="datetimeFigureOut">
              <a:rPr lang="cs-CZ" smtClean="0"/>
              <a:t>01.11.2023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28F31-ABBF-44E5-9097-D28BA769E0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218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BCE21-84CB-4FEF-8077-74AF375F2202}" type="datetimeFigureOut">
              <a:rPr lang="cs-CZ" smtClean="0"/>
              <a:t>01.11.2023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7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66C31-E05A-4F06-AE96-785168787A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41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582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Podnikavost – 4 nekompletní – 2 předpokládáme splnění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05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51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KP – 4 nekompletní – 1 předpokládáme splnění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273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189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823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969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Aneb co bylo důležité pro nás:</a:t>
            </a:r>
          </a:p>
          <a:p>
            <a:pPr marL="0" indent="0">
              <a:buNone/>
            </a:pP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- nabídnout vám všem prostor se sejít, komunikovat</a:t>
            </a:r>
          </a:p>
          <a:p>
            <a:pPr marL="0" indent="0">
              <a:buNone/>
            </a:pP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- nabídnout inspiraci</a:t>
            </a:r>
          </a:p>
          <a:p>
            <a:pPr marL="0" indent="0">
              <a:buNone/>
            </a:pP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- poskytnout servis</a:t>
            </a:r>
          </a:p>
          <a:p>
            <a:pPr marL="0" indent="0">
              <a:buNone/>
            </a:pP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- dělaly jsme to pro vás, vždycky důležité, jestli to pro vás bude zajímavé/přínosné – ne vždycky se podařilo, ale učíme se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462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440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09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96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430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17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94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034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9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66C31-E05A-4F06-AE96-785168787A4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54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08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8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358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04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427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12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45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286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951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43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994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D68A8-C695-4D2D-8BAC-21E5876928B0}" type="datetimeFigureOut">
              <a:rPr lang="cs-CZ" smtClean="0"/>
              <a:t>01.11.2023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F34E7-5641-4809-B025-7E1FD91CF5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52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hyperlink" Target="mailto:monika.pittnerova@kraj-lbc.cz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7544" y="1628800"/>
            <a:ext cx="792088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1D4EA0"/>
                </a:solidFill>
              </a:rPr>
              <a:t>Závěrečná konference </a:t>
            </a:r>
          </a:p>
          <a:p>
            <a:pPr algn="ctr"/>
            <a:r>
              <a:rPr lang="cs-CZ" sz="4800" b="1" dirty="0">
                <a:solidFill>
                  <a:srgbClr val="1D4EA0"/>
                </a:solidFill>
              </a:rPr>
              <a:t>Projektu KAP LK II</a:t>
            </a:r>
          </a:p>
          <a:p>
            <a:pPr algn="ctr"/>
            <a:endParaRPr lang="cs-CZ" sz="3000" b="1" dirty="0">
              <a:solidFill>
                <a:srgbClr val="1D4EA0"/>
              </a:solidFill>
            </a:endParaRPr>
          </a:p>
          <a:p>
            <a:pPr algn="r"/>
            <a:endParaRPr lang="cs-CZ" sz="3200" dirty="0">
              <a:solidFill>
                <a:srgbClr val="1D4EA0"/>
              </a:solidFill>
            </a:endParaRPr>
          </a:p>
          <a:p>
            <a:endParaRPr lang="cs-CZ" sz="2400" dirty="0">
              <a:solidFill>
                <a:srgbClr val="1D4EA0"/>
              </a:solidFill>
            </a:endParaRPr>
          </a:p>
          <a:p>
            <a:endParaRPr lang="cs-CZ" sz="2400" dirty="0">
              <a:solidFill>
                <a:srgbClr val="1D4EA0"/>
              </a:solidFill>
            </a:endParaRPr>
          </a:p>
          <a:p>
            <a:r>
              <a:rPr lang="cs-CZ" sz="2400" dirty="0">
                <a:solidFill>
                  <a:srgbClr val="1D4EA0"/>
                </a:solidFill>
              </a:rPr>
              <a:t>1. listopad 2023</a:t>
            </a:r>
          </a:p>
          <a:p>
            <a:endParaRPr lang="cs-CZ" sz="2400" dirty="0">
              <a:solidFill>
                <a:srgbClr val="1D4EA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4D3441-55EA-4E7B-A0DB-019A741D6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DCF9078-267E-6C67-E2A6-F3E714E8C060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4DF6A44-9347-4CD4-AB15-F3516633F44D}"/>
              </a:ext>
            </a:extLst>
          </p:cNvPr>
          <p:cNvSpPr txBox="1"/>
          <p:nvPr/>
        </p:nvSpPr>
        <p:spPr>
          <a:xfrm>
            <a:off x="192038" y="607317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5" name="Obrázek 4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87BC6443-C67D-8DFF-10B3-C722B3803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92" y="3429000"/>
            <a:ext cx="2400508" cy="33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6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1664" y="754547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Evaluace – roční akční plán 2023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19872" y="1977116"/>
            <a:ext cx="8256584" cy="41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7200" i="1" dirty="0">
              <a:solidFill>
                <a:srgbClr val="5DDCFF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643EE3-5F66-9276-99F1-386175A8DF8E}"/>
              </a:ext>
            </a:extLst>
          </p:cNvPr>
          <p:cNvSpPr txBox="1"/>
          <p:nvPr/>
        </p:nvSpPr>
        <p:spPr>
          <a:xfrm>
            <a:off x="683568" y="21328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dirty="0"/>
          </a:p>
          <a:p>
            <a:endParaRPr lang="cs-CZ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F46896B-C5CE-5BDB-CEA9-BBF6FB8D3155}"/>
              </a:ext>
            </a:extLst>
          </p:cNvPr>
          <p:cNvSpPr/>
          <p:nvPr/>
        </p:nvSpPr>
        <p:spPr>
          <a:xfrm>
            <a:off x="274566" y="1635428"/>
            <a:ext cx="3368678" cy="11437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1D4EA0"/>
                </a:solidFill>
              </a:rPr>
              <a:t>PODPORA ODBORNÉHO VZDĚLÁVÁNÍ A SPOLUPRÁCE ŠKOL SE ZAMĚSTNAVATELI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0C09AA6-F08A-17EA-6EE4-49480B6E601C}"/>
              </a:ext>
            </a:extLst>
          </p:cNvPr>
          <p:cNvSpPr/>
          <p:nvPr/>
        </p:nvSpPr>
        <p:spPr>
          <a:xfrm>
            <a:off x="4038780" y="1641842"/>
            <a:ext cx="2046679" cy="113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rgbClr val="1D4EA0"/>
                </a:solidFill>
              </a:rPr>
              <a:t>3 cíle</a:t>
            </a:r>
          </a:p>
          <a:p>
            <a:r>
              <a:rPr lang="cs-CZ" sz="2400" dirty="0">
                <a:solidFill>
                  <a:srgbClr val="1D4EA0"/>
                </a:solidFill>
              </a:rPr>
              <a:t>9 činností</a:t>
            </a:r>
          </a:p>
        </p:txBody>
      </p:sp>
      <p:sp>
        <p:nvSpPr>
          <p:cNvPr id="3" name="Šipka: dvojitá 2">
            <a:extLst>
              <a:ext uri="{FF2B5EF4-FFF2-40B4-BE49-F238E27FC236}">
                <a16:creationId xmlns:a16="http://schemas.microsoft.com/office/drawing/2014/main" id="{014B6C59-1447-A350-2A37-C6FEFA839FD3}"/>
              </a:ext>
            </a:extLst>
          </p:cNvPr>
          <p:cNvSpPr/>
          <p:nvPr/>
        </p:nvSpPr>
        <p:spPr>
          <a:xfrm>
            <a:off x="3664654" y="2151294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678F32EE-35A6-2B8F-E2DF-91925377DC8E}"/>
              </a:ext>
            </a:extLst>
          </p:cNvPr>
          <p:cNvSpPr/>
          <p:nvPr/>
        </p:nvSpPr>
        <p:spPr>
          <a:xfrm>
            <a:off x="6497546" y="1641842"/>
            <a:ext cx="2342268" cy="1137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1D4EA0"/>
                </a:solidFill>
              </a:rPr>
              <a:t>7 splněno (78%)</a:t>
            </a:r>
          </a:p>
          <a:p>
            <a:r>
              <a:rPr lang="cs-CZ" sz="2000" dirty="0">
                <a:solidFill>
                  <a:srgbClr val="1D4EA0"/>
                </a:solidFill>
              </a:rPr>
              <a:t>2 nekompletní data</a:t>
            </a: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DE071B3D-7E38-69B0-70C4-AD044C324C75}"/>
              </a:ext>
            </a:extLst>
          </p:cNvPr>
          <p:cNvSpPr/>
          <p:nvPr/>
        </p:nvSpPr>
        <p:spPr>
          <a:xfrm>
            <a:off x="274566" y="3132500"/>
            <a:ext cx="3368678" cy="1141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1D4EA0"/>
                </a:solidFill>
              </a:rPr>
              <a:t>PODPORA PEDAGOGICKÝCH, DIDAKTICKÝCH A MANAŽERSKÝCH KOMPETENCÍ PRACOVNÍKŮ VE VZDĚLÁVÁNÍ</a:t>
            </a:r>
          </a:p>
        </p:txBody>
      </p: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D722E46C-A4B3-2F79-5597-710150B57C6F}"/>
              </a:ext>
            </a:extLst>
          </p:cNvPr>
          <p:cNvSpPr/>
          <p:nvPr/>
        </p:nvSpPr>
        <p:spPr>
          <a:xfrm>
            <a:off x="274566" y="4629513"/>
            <a:ext cx="3368678" cy="11384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1D4EA0"/>
                </a:solidFill>
              </a:rPr>
              <a:t>ROZVOJ PODNIKAVOSTI, INICIATIVY A KREATIVITY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13436942-10A0-96C1-DE4D-1A8E8622DDF8}"/>
              </a:ext>
            </a:extLst>
          </p:cNvPr>
          <p:cNvSpPr/>
          <p:nvPr/>
        </p:nvSpPr>
        <p:spPr>
          <a:xfrm>
            <a:off x="4031856" y="3136235"/>
            <a:ext cx="2050812" cy="113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rgbClr val="1D4EA0"/>
                </a:solidFill>
              </a:rPr>
              <a:t>6 cílů</a:t>
            </a:r>
          </a:p>
          <a:p>
            <a:r>
              <a:rPr lang="cs-CZ" sz="2400" dirty="0">
                <a:solidFill>
                  <a:srgbClr val="1D4EA0"/>
                </a:solidFill>
              </a:rPr>
              <a:t>6 činností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7B63A3EF-2941-6516-D7DC-CBC79EE9F8DE}"/>
              </a:ext>
            </a:extLst>
          </p:cNvPr>
          <p:cNvSpPr/>
          <p:nvPr/>
        </p:nvSpPr>
        <p:spPr>
          <a:xfrm>
            <a:off x="6492554" y="3132500"/>
            <a:ext cx="2352252" cy="1137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1D4EA0"/>
                </a:solidFill>
              </a:rPr>
              <a:t>4 splněny (67%)</a:t>
            </a:r>
          </a:p>
          <a:p>
            <a:r>
              <a:rPr lang="cs-CZ" sz="2000" dirty="0">
                <a:solidFill>
                  <a:srgbClr val="1D4EA0"/>
                </a:solidFill>
              </a:rPr>
              <a:t>2 nekompletní data</a:t>
            </a:r>
          </a:p>
        </p:txBody>
      </p:sp>
      <p:sp>
        <p:nvSpPr>
          <p:cNvPr id="37" name="Šipka: dvojitá 36">
            <a:extLst>
              <a:ext uri="{FF2B5EF4-FFF2-40B4-BE49-F238E27FC236}">
                <a16:creationId xmlns:a16="http://schemas.microsoft.com/office/drawing/2014/main" id="{FBB3A9B0-8D64-B33B-1F44-474683689076}"/>
              </a:ext>
            </a:extLst>
          </p:cNvPr>
          <p:cNvSpPr/>
          <p:nvPr/>
        </p:nvSpPr>
        <p:spPr>
          <a:xfrm>
            <a:off x="6097457" y="5083120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Šipka: dvojitá 37">
            <a:extLst>
              <a:ext uri="{FF2B5EF4-FFF2-40B4-BE49-F238E27FC236}">
                <a16:creationId xmlns:a16="http://schemas.microsoft.com/office/drawing/2014/main" id="{B1370FC4-EAD6-2F0D-6923-B19E893C95D1}"/>
              </a:ext>
            </a:extLst>
          </p:cNvPr>
          <p:cNvSpPr/>
          <p:nvPr/>
        </p:nvSpPr>
        <p:spPr>
          <a:xfrm>
            <a:off x="3663259" y="5096142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Šipka: dvojitá 38">
            <a:extLst>
              <a:ext uri="{FF2B5EF4-FFF2-40B4-BE49-F238E27FC236}">
                <a16:creationId xmlns:a16="http://schemas.microsoft.com/office/drawing/2014/main" id="{992824EF-0BD4-96F3-76F6-D6562D02A76B}"/>
              </a:ext>
            </a:extLst>
          </p:cNvPr>
          <p:cNvSpPr/>
          <p:nvPr/>
        </p:nvSpPr>
        <p:spPr>
          <a:xfrm>
            <a:off x="6114919" y="3586107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0" name="Šipka: dvojitá 39">
            <a:extLst>
              <a:ext uri="{FF2B5EF4-FFF2-40B4-BE49-F238E27FC236}">
                <a16:creationId xmlns:a16="http://schemas.microsoft.com/office/drawing/2014/main" id="{A6E54598-E8D1-B558-614D-EC5B1AE8599C}"/>
              </a:ext>
            </a:extLst>
          </p:cNvPr>
          <p:cNvSpPr/>
          <p:nvPr/>
        </p:nvSpPr>
        <p:spPr>
          <a:xfrm>
            <a:off x="3666358" y="3586107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1" name="Šipka: dvojitá 40">
            <a:extLst>
              <a:ext uri="{FF2B5EF4-FFF2-40B4-BE49-F238E27FC236}">
                <a16:creationId xmlns:a16="http://schemas.microsoft.com/office/drawing/2014/main" id="{B29875B7-E4F7-2E92-D188-3B34D8922840}"/>
              </a:ext>
            </a:extLst>
          </p:cNvPr>
          <p:cNvSpPr/>
          <p:nvPr/>
        </p:nvSpPr>
        <p:spPr>
          <a:xfrm>
            <a:off x="6112246" y="2147692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D6464F17-F43C-A9A5-B73B-F9560D6BA7BA}"/>
              </a:ext>
            </a:extLst>
          </p:cNvPr>
          <p:cNvSpPr/>
          <p:nvPr/>
        </p:nvSpPr>
        <p:spPr>
          <a:xfrm>
            <a:off x="4035989" y="4629513"/>
            <a:ext cx="2046679" cy="113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rgbClr val="1D4EA0"/>
                </a:solidFill>
              </a:rPr>
              <a:t>5 cílů</a:t>
            </a:r>
          </a:p>
          <a:p>
            <a:r>
              <a:rPr lang="cs-CZ" sz="2400" dirty="0">
                <a:solidFill>
                  <a:srgbClr val="1D4EA0"/>
                </a:solidFill>
              </a:rPr>
              <a:t>14 činností</a:t>
            </a: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12971778-3BFB-C421-BCE9-1EEBBCF6666E}"/>
              </a:ext>
            </a:extLst>
          </p:cNvPr>
          <p:cNvSpPr/>
          <p:nvPr/>
        </p:nvSpPr>
        <p:spPr>
          <a:xfrm>
            <a:off x="6464961" y="4623158"/>
            <a:ext cx="2352252" cy="1137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1D4EA0"/>
                </a:solidFill>
              </a:rPr>
              <a:t>9 splněno (64%)</a:t>
            </a:r>
          </a:p>
          <a:p>
            <a:r>
              <a:rPr lang="cs-CZ" sz="2000" dirty="0">
                <a:solidFill>
                  <a:srgbClr val="1D4EA0"/>
                </a:solidFill>
              </a:rPr>
              <a:t>4 nekompletní data</a:t>
            </a:r>
          </a:p>
          <a:p>
            <a:r>
              <a:rPr lang="cs-CZ" sz="2000" dirty="0">
                <a:solidFill>
                  <a:srgbClr val="1D4EA0"/>
                </a:solidFill>
              </a:rPr>
              <a:t>1 nesplněn</a:t>
            </a:r>
          </a:p>
        </p:txBody>
      </p:sp>
    </p:spTree>
    <p:extLst>
      <p:ext uri="{BB962C8B-B14F-4D97-AF65-F5344CB8AC3E}">
        <p14:creationId xmlns:p14="http://schemas.microsoft.com/office/powerpoint/2010/main" val="1105749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1664" y="754547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Evaluace – roční akční plán 2023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19872" y="1977116"/>
            <a:ext cx="8256584" cy="41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7200" i="1" dirty="0">
              <a:solidFill>
                <a:srgbClr val="5DDCFF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643EE3-5F66-9276-99F1-386175A8DF8E}"/>
              </a:ext>
            </a:extLst>
          </p:cNvPr>
          <p:cNvSpPr txBox="1"/>
          <p:nvPr/>
        </p:nvSpPr>
        <p:spPr>
          <a:xfrm>
            <a:off x="683568" y="21328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dirty="0"/>
          </a:p>
          <a:p>
            <a:endParaRPr lang="cs-CZ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F46896B-C5CE-5BDB-CEA9-BBF6FB8D3155}"/>
              </a:ext>
            </a:extLst>
          </p:cNvPr>
          <p:cNvSpPr/>
          <p:nvPr/>
        </p:nvSpPr>
        <p:spPr>
          <a:xfrm>
            <a:off x="274566" y="1635428"/>
            <a:ext cx="3368678" cy="11437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1D4EA0"/>
                </a:solidFill>
              </a:rPr>
              <a:t>PODPORA MATEMATICKÉ GRAMOTNOSTI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0C09AA6-F08A-17EA-6EE4-49480B6E601C}"/>
              </a:ext>
            </a:extLst>
          </p:cNvPr>
          <p:cNvSpPr/>
          <p:nvPr/>
        </p:nvSpPr>
        <p:spPr>
          <a:xfrm>
            <a:off x="4038780" y="1641842"/>
            <a:ext cx="2046679" cy="113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rgbClr val="1D4EA0"/>
                </a:solidFill>
              </a:rPr>
              <a:t>4 cíle</a:t>
            </a:r>
          </a:p>
          <a:p>
            <a:r>
              <a:rPr lang="cs-CZ" sz="2400" dirty="0">
                <a:solidFill>
                  <a:srgbClr val="1D4EA0"/>
                </a:solidFill>
              </a:rPr>
              <a:t>11 činností</a:t>
            </a:r>
          </a:p>
        </p:txBody>
      </p:sp>
      <p:sp>
        <p:nvSpPr>
          <p:cNvPr id="3" name="Šipka: dvojitá 2">
            <a:extLst>
              <a:ext uri="{FF2B5EF4-FFF2-40B4-BE49-F238E27FC236}">
                <a16:creationId xmlns:a16="http://schemas.microsoft.com/office/drawing/2014/main" id="{014B6C59-1447-A350-2A37-C6FEFA839FD3}"/>
              </a:ext>
            </a:extLst>
          </p:cNvPr>
          <p:cNvSpPr/>
          <p:nvPr/>
        </p:nvSpPr>
        <p:spPr>
          <a:xfrm>
            <a:off x="3664654" y="2151294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678F32EE-35A6-2B8F-E2DF-91925377DC8E}"/>
              </a:ext>
            </a:extLst>
          </p:cNvPr>
          <p:cNvSpPr/>
          <p:nvPr/>
        </p:nvSpPr>
        <p:spPr>
          <a:xfrm>
            <a:off x="6497546" y="1641842"/>
            <a:ext cx="2342268" cy="1137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1D4EA0"/>
                </a:solidFill>
              </a:rPr>
              <a:t>10 splněno (91%)</a:t>
            </a:r>
          </a:p>
          <a:p>
            <a:r>
              <a:rPr lang="cs-CZ" sz="2000" dirty="0">
                <a:solidFill>
                  <a:srgbClr val="1D4EA0"/>
                </a:solidFill>
              </a:rPr>
              <a:t>1 nekompletní data</a:t>
            </a: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DE071B3D-7E38-69B0-70C4-AD044C324C75}"/>
              </a:ext>
            </a:extLst>
          </p:cNvPr>
          <p:cNvSpPr/>
          <p:nvPr/>
        </p:nvSpPr>
        <p:spPr>
          <a:xfrm>
            <a:off x="274566" y="3132500"/>
            <a:ext cx="3368678" cy="1141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1D4EA0"/>
                </a:solidFill>
              </a:rPr>
              <a:t>ROZVOJ POTENCIÁLU KAŽDÉHO ŽÁKA</a:t>
            </a:r>
          </a:p>
        </p:txBody>
      </p: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D722E46C-A4B3-2F79-5597-710150B57C6F}"/>
              </a:ext>
            </a:extLst>
          </p:cNvPr>
          <p:cNvSpPr/>
          <p:nvPr/>
        </p:nvSpPr>
        <p:spPr>
          <a:xfrm>
            <a:off x="274566" y="4629513"/>
            <a:ext cx="3368678" cy="11384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1D4EA0"/>
                </a:solidFill>
              </a:rPr>
              <a:t>POLYTECHNICKÉ VZDĚLÁVÁNÍ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13436942-10A0-96C1-DE4D-1A8E8622DDF8}"/>
              </a:ext>
            </a:extLst>
          </p:cNvPr>
          <p:cNvSpPr/>
          <p:nvPr/>
        </p:nvSpPr>
        <p:spPr>
          <a:xfrm>
            <a:off x="4031856" y="3136235"/>
            <a:ext cx="2050812" cy="113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rgbClr val="1D4EA0"/>
                </a:solidFill>
              </a:rPr>
              <a:t>4 cíle</a:t>
            </a:r>
          </a:p>
          <a:p>
            <a:r>
              <a:rPr lang="cs-CZ" sz="2400" dirty="0">
                <a:solidFill>
                  <a:srgbClr val="1D4EA0"/>
                </a:solidFill>
              </a:rPr>
              <a:t>14 činností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7B63A3EF-2941-6516-D7DC-CBC79EE9F8DE}"/>
              </a:ext>
            </a:extLst>
          </p:cNvPr>
          <p:cNvSpPr/>
          <p:nvPr/>
        </p:nvSpPr>
        <p:spPr>
          <a:xfrm>
            <a:off x="6492554" y="3132500"/>
            <a:ext cx="2352252" cy="1137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1D4EA0"/>
                </a:solidFill>
              </a:rPr>
              <a:t>9 splněno (64%)</a:t>
            </a:r>
          </a:p>
          <a:p>
            <a:r>
              <a:rPr lang="cs-CZ" sz="2000" dirty="0">
                <a:solidFill>
                  <a:srgbClr val="1D4EA0"/>
                </a:solidFill>
              </a:rPr>
              <a:t>4 nekompletní data</a:t>
            </a:r>
          </a:p>
          <a:p>
            <a:r>
              <a:rPr lang="cs-CZ" sz="2000" dirty="0">
                <a:solidFill>
                  <a:srgbClr val="1D4EA0"/>
                </a:solidFill>
              </a:rPr>
              <a:t>1 nesplněn</a:t>
            </a:r>
          </a:p>
        </p:txBody>
      </p:sp>
      <p:sp>
        <p:nvSpPr>
          <p:cNvPr id="37" name="Šipka: dvojitá 36">
            <a:extLst>
              <a:ext uri="{FF2B5EF4-FFF2-40B4-BE49-F238E27FC236}">
                <a16:creationId xmlns:a16="http://schemas.microsoft.com/office/drawing/2014/main" id="{FBB3A9B0-8D64-B33B-1F44-474683689076}"/>
              </a:ext>
            </a:extLst>
          </p:cNvPr>
          <p:cNvSpPr/>
          <p:nvPr/>
        </p:nvSpPr>
        <p:spPr>
          <a:xfrm>
            <a:off x="6097457" y="5083120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Šipka: dvojitá 37">
            <a:extLst>
              <a:ext uri="{FF2B5EF4-FFF2-40B4-BE49-F238E27FC236}">
                <a16:creationId xmlns:a16="http://schemas.microsoft.com/office/drawing/2014/main" id="{B1370FC4-EAD6-2F0D-6923-B19E893C95D1}"/>
              </a:ext>
            </a:extLst>
          </p:cNvPr>
          <p:cNvSpPr/>
          <p:nvPr/>
        </p:nvSpPr>
        <p:spPr>
          <a:xfrm>
            <a:off x="3663259" y="5096142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Šipka: dvojitá 38">
            <a:extLst>
              <a:ext uri="{FF2B5EF4-FFF2-40B4-BE49-F238E27FC236}">
                <a16:creationId xmlns:a16="http://schemas.microsoft.com/office/drawing/2014/main" id="{992824EF-0BD4-96F3-76F6-D6562D02A76B}"/>
              </a:ext>
            </a:extLst>
          </p:cNvPr>
          <p:cNvSpPr/>
          <p:nvPr/>
        </p:nvSpPr>
        <p:spPr>
          <a:xfrm>
            <a:off x="6114919" y="3586107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0" name="Šipka: dvojitá 39">
            <a:extLst>
              <a:ext uri="{FF2B5EF4-FFF2-40B4-BE49-F238E27FC236}">
                <a16:creationId xmlns:a16="http://schemas.microsoft.com/office/drawing/2014/main" id="{A6E54598-E8D1-B558-614D-EC5B1AE8599C}"/>
              </a:ext>
            </a:extLst>
          </p:cNvPr>
          <p:cNvSpPr/>
          <p:nvPr/>
        </p:nvSpPr>
        <p:spPr>
          <a:xfrm>
            <a:off x="3666358" y="3586107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1" name="Šipka: dvojitá 40">
            <a:extLst>
              <a:ext uri="{FF2B5EF4-FFF2-40B4-BE49-F238E27FC236}">
                <a16:creationId xmlns:a16="http://schemas.microsoft.com/office/drawing/2014/main" id="{B29875B7-E4F7-2E92-D188-3B34D8922840}"/>
              </a:ext>
            </a:extLst>
          </p:cNvPr>
          <p:cNvSpPr/>
          <p:nvPr/>
        </p:nvSpPr>
        <p:spPr>
          <a:xfrm>
            <a:off x="6112246" y="2147692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D6464F17-F43C-A9A5-B73B-F9560D6BA7BA}"/>
              </a:ext>
            </a:extLst>
          </p:cNvPr>
          <p:cNvSpPr/>
          <p:nvPr/>
        </p:nvSpPr>
        <p:spPr>
          <a:xfrm>
            <a:off x="4035989" y="4629513"/>
            <a:ext cx="2046679" cy="113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rgbClr val="1D4EA0"/>
                </a:solidFill>
              </a:rPr>
              <a:t>4 cíle</a:t>
            </a:r>
          </a:p>
          <a:p>
            <a:r>
              <a:rPr lang="cs-CZ" sz="2400" dirty="0">
                <a:solidFill>
                  <a:srgbClr val="1D4EA0"/>
                </a:solidFill>
              </a:rPr>
              <a:t>10 činností</a:t>
            </a: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12971778-3BFB-C421-BCE9-1EEBBCF6666E}"/>
              </a:ext>
            </a:extLst>
          </p:cNvPr>
          <p:cNvSpPr/>
          <p:nvPr/>
        </p:nvSpPr>
        <p:spPr>
          <a:xfrm>
            <a:off x="6464961" y="4623158"/>
            <a:ext cx="2352252" cy="1137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1D4EA0"/>
                </a:solidFill>
              </a:rPr>
              <a:t>7 splněno (70%)</a:t>
            </a:r>
          </a:p>
          <a:p>
            <a:r>
              <a:rPr lang="cs-CZ" sz="2000" dirty="0">
                <a:solidFill>
                  <a:srgbClr val="1D4EA0"/>
                </a:solidFill>
              </a:rPr>
              <a:t>2 nekompletní data</a:t>
            </a:r>
          </a:p>
          <a:p>
            <a:r>
              <a:rPr lang="cs-CZ" sz="2000" dirty="0">
                <a:solidFill>
                  <a:srgbClr val="1D4EA0"/>
                </a:solidFill>
              </a:rPr>
              <a:t>1 nesplněn</a:t>
            </a:r>
          </a:p>
        </p:txBody>
      </p:sp>
    </p:spTree>
    <p:extLst>
      <p:ext uri="{BB962C8B-B14F-4D97-AF65-F5344CB8AC3E}">
        <p14:creationId xmlns:p14="http://schemas.microsoft.com/office/powerpoint/2010/main" val="247041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1664" y="754547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Evaluace – roční akční plán 2023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19872" y="1977116"/>
            <a:ext cx="8256584" cy="41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7200" i="1" dirty="0">
              <a:solidFill>
                <a:srgbClr val="5DDCFF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643EE3-5F66-9276-99F1-386175A8DF8E}"/>
              </a:ext>
            </a:extLst>
          </p:cNvPr>
          <p:cNvSpPr txBox="1"/>
          <p:nvPr/>
        </p:nvSpPr>
        <p:spPr>
          <a:xfrm>
            <a:off x="683568" y="21328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dirty="0"/>
          </a:p>
          <a:p>
            <a:endParaRPr lang="cs-CZ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F46896B-C5CE-5BDB-CEA9-BBF6FB8D3155}"/>
              </a:ext>
            </a:extLst>
          </p:cNvPr>
          <p:cNvSpPr/>
          <p:nvPr/>
        </p:nvSpPr>
        <p:spPr>
          <a:xfrm>
            <a:off x="274566" y="1805942"/>
            <a:ext cx="3368678" cy="11437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1D4EA0"/>
                </a:solidFill>
              </a:rPr>
              <a:t>PODPORA ČTENÁŘSKÉ GRAMOTNOSTI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0C09AA6-F08A-17EA-6EE4-49480B6E601C}"/>
              </a:ext>
            </a:extLst>
          </p:cNvPr>
          <p:cNvSpPr/>
          <p:nvPr/>
        </p:nvSpPr>
        <p:spPr>
          <a:xfrm>
            <a:off x="4038779" y="1805942"/>
            <a:ext cx="2046679" cy="113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rgbClr val="1D4EA0"/>
                </a:solidFill>
              </a:rPr>
              <a:t>4 cíle</a:t>
            </a:r>
          </a:p>
          <a:p>
            <a:r>
              <a:rPr lang="cs-CZ" sz="2400" dirty="0">
                <a:solidFill>
                  <a:srgbClr val="1D4EA0"/>
                </a:solidFill>
              </a:rPr>
              <a:t>7 činností</a:t>
            </a:r>
          </a:p>
        </p:txBody>
      </p:sp>
      <p:sp>
        <p:nvSpPr>
          <p:cNvPr id="3" name="Šipka: dvojitá 2">
            <a:extLst>
              <a:ext uri="{FF2B5EF4-FFF2-40B4-BE49-F238E27FC236}">
                <a16:creationId xmlns:a16="http://schemas.microsoft.com/office/drawing/2014/main" id="{014B6C59-1447-A350-2A37-C6FEFA839FD3}"/>
              </a:ext>
            </a:extLst>
          </p:cNvPr>
          <p:cNvSpPr/>
          <p:nvPr/>
        </p:nvSpPr>
        <p:spPr>
          <a:xfrm>
            <a:off x="3664654" y="2259549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678F32EE-35A6-2B8F-E2DF-91925377DC8E}"/>
              </a:ext>
            </a:extLst>
          </p:cNvPr>
          <p:cNvSpPr/>
          <p:nvPr/>
        </p:nvSpPr>
        <p:spPr>
          <a:xfrm>
            <a:off x="6479494" y="1812751"/>
            <a:ext cx="2342268" cy="1137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1D4EA0"/>
                </a:solidFill>
              </a:rPr>
              <a:t>2 splněno (29%)</a:t>
            </a:r>
          </a:p>
          <a:p>
            <a:r>
              <a:rPr lang="cs-CZ" sz="2000" dirty="0">
                <a:solidFill>
                  <a:srgbClr val="1D4EA0"/>
                </a:solidFill>
              </a:rPr>
              <a:t>5 nekompletní data</a:t>
            </a: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DE071B3D-7E38-69B0-70C4-AD044C324C75}"/>
              </a:ext>
            </a:extLst>
          </p:cNvPr>
          <p:cNvSpPr/>
          <p:nvPr/>
        </p:nvSpPr>
        <p:spPr>
          <a:xfrm>
            <a:off x="274566" y="3192249"/>
            <a:ext cx="3368678" cy="1141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1D4EA0"/>
                </a:solidFill>
              </a:rPr>
              <a:t>KARIÉROVÉ PORADENSTVÍ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13436942-10A0-96C1-DE4D-1A8E8622DDF8}"/>
              </a:ext>
            </a:extLst>
          </p:cNvPr>
          <p:cNvSpPr/>
          <p:nvPr/>
        </p:nvSpPr>
        <p:spPr>
          <a:xfrm>
            <a:off x="4032239" y="3192249"/>
            <a:ext cx="2050812" cy="113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rgbClr val="1D4EA0"/>
                </a:solidFill>
              </a:rPr>
              <a:t>4 cíle</a:t>
            </a:r>
          </a:p>
          <a:p>
            <a:r>
              <a:rPr lang="cs-CZ" sz="2400" dirty="0">
                <a:solidFill>
                  <a:srgbClr val="1D4EA0"/>
                </a:solidFill>
              </a:rPr>
              <a:t>16 činností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7B63A3EF-2941-6516-D7DC-CBC79EE9F8DE}"/>
              </a:ext>
            </a:extLst>
          </p:cNvPr>
          <p:cNvSpPr/>
          <p:nvPr/>
        </p:nvSpPr>
        <p:spPr>
          <a:xfrm>
            <a:off x="6467093" y="3192248"/>
            <a:ext cx="2352252" cy="1137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1D4EA0"/>
                </a:solidFill>
              </a:rPr>
              <a:t>11 splněno (69%)</a:t>
            </a:r>
          </a:p>
          <a:p>
            <a:r>
              <a:rPr lang="cs-CZ" sz="2000" dirty="0">
                <a:solidFill>
                  <a:srgbClr val="1D4EA0"/>
                </a:solidFill>
              </a:rPr>
              <a:t>4 nekompletní data</a:t>
            </a:r>
          </a:p>
          <a:p>
            <a:r>
              <a:rPr lang="cs-CZ" sz="2000" dirty="0">
                <a:solidFill>
                  <a:srgbClr val="1D4EA0"/>
                </a:solidFill>
              </a:rPr>
              <a:t>1 nesplněn</a:t>
            </a:r>
          </a:p>
        </p:txBody>
      </p:sp>
      <p:sp>
        <p:nvSpPr>
          <p:cNvPr id="39" name="Šipka: dvojitá 38">
            <a:extLst>
              <a:ext uri="{FF2B5EF4-FFF2-40B4-BE49-F238E27FC236}">
                <a16:creationId xmlns:a16="http://schemas.microsoft.com/office/drawing/2014/main" id="{992824EF-0BD4-96F3-76F6-D6562D02A76B}"/>
              </a:ext>
            </a:extLst>
          </p:cNvPr>
          <p:cNvSpPr/>
          <p:nvPr/>
        </p:nvSpPr>
        <p:spPr>
          <a:xfrm>
            <a:off x="6114605" y="3639113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0" name="Šipka: dvojitá 39">
            <a:extLst>
              <a:ext uri="{FF2B5EF4-FFF2-40B4-BE49-F238E27FC236}">
                <a16:creationId xmlns:a16="http://schemas.microsoft.com/office/drawing/2014/main" id="{A6E54598-E8D1-B558-614D-EC5B1AE8599C}"/>
              </a:ext>
            </a:extLst>
          </p:cNvPr>
          <p:cNvSpPr/>
          <p:nvPr/>
        </p:nvSpPr>
        <p:spPr>
          <a:xfrm>
            <a:off x="3664654" y="3639113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1" name="Šipka: dvojitá 40">
            <a:extLst>
              <a:ext uri="{FF2B5EF4-FFF2-40B4-BE49-F238E27FC236}">
                <a16:creationId xmlns:a16="http://schemas.microsoft.com/office/drawing/2014/main" id="{B29875B7-E4F7-2E92-D188-3B34D8922840}"/>
              </a:ext>
            </a:extLst>
          </p:cNvPr>
          <p:cNvSpPr/>
          <p:nvPr/>
        </p:nvSpPr>
        <p:spPr>
          <a:xfrm>
            <a:off x="6114378" y="2266358"/>
            <a:ext cx="352715" cy="23013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20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34245" y="641137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Evaluace – nesplněná opatření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19872" y="1977116"/>
            <a:ext cx="8256584" cy="41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7200" i="1" dirty="0">
              <a:solidFill>
                <a:srgbClr val="5DDCFF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643EE3-5F66-9276-99F1-386175A8DF8E}"/>
              </a:ext>
            </a:extLst>
          </p:cNvPr>
          <p:cNvSpPr txBox="1"/>
          <p:nvPr/>
        </p:nvSpPr>
        <p:spPr>
          <a:xfrm>
            <a:off x="683568" y="21328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dirty="0"/>
          </a:p>
          <a:p>
            <a:endParaRPr lang="cs-CZ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0C09AA6-F08A-17EA-6EE4-49480B6E601C}"/>
              </a:ext>
            </a:extLst>
          </p:cNvPr>
          <p:cNvSpPr/>
          <p:nvPr/>
        </p:nvSpPr>
        <p:spPr>
          <a:xfrm>
            <a:off x="683568" y="1556792"/>
            <a:ext cx="7311300" cy="4330677"/>
          </a:xfrm>
          <a:prstGeom prst="round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bg1"/>
                </a:solidFill>
              </a:rPr>
              <a:t>A13.2 Podpora spolupráce a sdílení inspirativní praxe pedagogů</a:t>
            </a:r>
          </a:p>
          <a:p>
            <a:r>
              <a:rPr lang="cs-CZ" sz="2000" dirty="0">
                <a:solidFill>
                  <a:schemeClr val="bg1"/>
                </a:solidFill>
              </a:rPr>
              <a:t>A18.3 / B12.4 / B4.2 Spolupráce pracovníků ve vzdělávání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	- </a:t>
            </a:r>
            <a:r>
              <a:rPr lang="cs-CZ" sz="2800" b="1" dirty="0">
                <a:solidFill>
                  <a:schemeClr val="bg1"/>
                </a:solidFill>
              </a:rPr>
              <a:t>Min. 20 % / 30 %</a:t>
            </a:r>
            <a:r>
              <a:rPr lang="cs-CZ" sz="2800" dirty="0">
                <a:solidFill>
                  <a:schemeClr val="bg1"/>
                </a:solidFill>
              </a:rPr>
              <a:t> středních škol využije 	šablonu Spolupráce pracovníků ve 	vzdělávání SŠ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	</a:t>
            </a:r>
            <a:r>
              <a:rPr lang="cs-CZ" sz="2800" dirty="0">
                <a:solidFill>
                  <a:schemeClr val="bg1"/>
                </a:solidFill>
              </a:rPr>
              <a:t>- </a:t>
            </a:r>
            <a:r>
              <a:rPr lang="cs-CZ" sz="2800" b="1" dirty="0">
                <a:solidFill>
                  <a:schemeClr val="bg1"/>
                </a:solidFill>
              </a:rPr>
              <a:t>Min. 10 % </a:t>
            </a:r>
            <a:r>
              <a:rPr lang="cs-CZ" sz="2800" dirty="0">
                <a:solidFill>
                  <a:schemeClr val="bg1"/>
                </a:solidFill>
              </a:rPr>
              <a:t>základních  škol využije 	šablonu Spolupráce pracovníků ve 	vzdělávání ZŠ</a:t>
            </a:r>
          </a:p>
          <a:p>
            <a:r>
              <a:rPr lang="cs-CZ" sz="2800" dirty="0">
                <a:solidFill>
                  <a:schemeClr val="bg1"/>
                </a:solidFill>
              </a:rPr>
              <a:t>		</a:t>
            </a:r>
          </a:p>
          <a:p>
            <a:r>
              <a:rPr lang="cs-CZ" sz="2800" dirty="0">
                <a:solidFill>
                  <a:schemeClr val="bg1"/>
                </a:solidFill>
              </a:rPr>
              <a:t>	</a:t>
            </a:r>
            <a:r>
              <a:rPr lang="pt-BR" sz="3600" dirty="0">
                <a:solidFill>
                  <a:schemeClr val="bg1"/>
                </a:solidFill>
              </a:rPr>
              <a:t>19 % SŠ a 8 % ZŠ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5" name="Šipka: dvojitá 4">
            <a:extLst>
              <a:ext uri="{FF2B5EF4-FFF2-40B4-BE49-F238E27FC236}">
                <a16:creationId xmlns:a16="http://schemas.microsoft.com/office/drawing/2014/main" id="{31403C06-B5D5-38D2-DDEE-3ADC42A53AD7}"/>
              </a:ext>
            </a:extLst>
          </p:cNvPr>
          <p:cNvSpPr/>
          <p:nvPr/>
        </p:nvSpPr>
        <p:spPr>
          <a:xfrm>
            <a:off x="1335302" y="5413494"/>
            <a:ext cx="352715" cy="23013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4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oblečení, osoba, obloha, venku&#10;&#10;Popis byl vytvořen automaticky">
            <a:extLst>
              <a:ext uri="{FF2B5EF4-FFF2-40B4-BE49-F238E27FC236}">
                <a16:creationId xmlns:a16="http://schemas.microsoft.com/office/drawing/2014/main" id="{87119B51-96A5-BEA5-4CC4-1DD1D6F9A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88" y="1623115"/>
            <a:ext cx="3822109" cy="38221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9512" y="942462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KAP LK II – očima </a:t>
            </a:r>
            <a:r>
              <a:rPr lang="cs-CZ" sz="3700" b="1" dirty="0" err="1">
                <a:solidFill>
                  <a:srgbClr val="1D4EA0"/>
                </a:solidFill>
                <a:latin typeface="+mn-lt"/>
                <a:ea typeface="+mn-ea"/>
                <a:cs typeface="+mn-cs"/>
              </a:rPr>
              <a:t>projekťáka</a:t>
            </a:r>
            <a:endParaRPr lang="cs-CZ" sz="3700" b="1" dirty="0">
              <a:solidFill>
                <a:srgbClr val="1D4EA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pic>
        <p:nvPicPr>
          <p:cNvPr id="16" name="Obrázek 15" descr="Obsah obrázku interiér, nábytek, zeď, stůl&#10;&#10;Popis byl vytvořen automaticky">
            <a:extLst>
              <a:ext uri="{FF2B5EF4-FFF2-40B4-BE49-F238E27FC236}">
                <a16:creationId xmlns:a16="http://schemas.microsoft.com/office/drawing/2014/main" id="{A28AE974-270F-B29E-5818-455470101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4" y="2941787"/>
            <a:ext cx="2848128" cy="2848128"/>
          </a:xfrm>
          <a:prstGeom prst="rect">
            <a:avLst/>
          </a:prstGeom>
        </p:spPr>
      </p:pic>
      <p:pic>
        <p:nvPicPr>
          <p:cNvPr id="3" name="Obrázek 2" descr="Obsah obrázku text, klipart, kruh, ilustrace&#10;&#10;Popis byl vytvořen automaticky">
            <a:extLst>
              <a:ext uri="{FF2B5EF4-FFF2-40B4-BE49-F238E27FC236}">
                <a16:creationId xmlns:a16="http://schemas.microsoft.com/office/drawing/2014/main" id="{5E5DBA8F-0411-5FD8-C32C-5D83FC4674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61" y="1642873"/>
            <a:ext cx="3294027" cy="32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6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251520" y="906793"/>
            <a:ext cx="7669360" cy="1177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dirty="0">
                <a:solidFill>
                  <a:srgbClr val="1D4EA0"/>
                </a:solidFill>
              </a:rPr>
              <a:t>Projekt KAP LK II</a:t>
            </a:r>
          </a:p>
          <a:p>
            <a:pPr algn="l"/>
            <a:r>
              <a:rPr lang="cs-CZ" sz="4800" b="1" dirty="0">
                <a:solidFill>
                  <a:srgbClr val="1D4EA0"/>
                </a:solidFill>
              </a:rPr>
              <a:t>TÝM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pic>
        <p:nvPicPr>
          <p:cNvPr id="3" name="Obrázek 2" descr="Obsah obrázku Grafika, logo, symbol, design&#10;&#10;Popis byl vytvořen automaticky">
            <a:extLst>
              <a:ext uri="{FF2B5EF4-FFF2-40B4-BE49-F238E27FC236}">
                <a16:creationId xmlns:a16="http://schemas.microsoft.com/office/drawing/2014/main" id="{61781DDC-D571-3939-7CC5-E0C3F936A4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05101"/>
            <a:ext cx="864096" cy="660074"/>
          </a:xfrm>
          <a:prstGeom prst="rect">
            <a:avLst/>
          </a:prstGeom>
        </p:spPr>
      </p:pic>
      <p:pic>
        <p:nvPicPr>
          <p:cNvPr id="5" name="Obrázek 4" descr="Obsah obrázku Lidská tvář, úsměv, oblečení, osoba&#10;&#10;Popis byl vytvořen automaticky">
            <a:extLst>
              <a:ext uri="{FF2B5EF4-FFF2-40B4-BE49-F238E27FC236}">
                <a16:creationId xmlns:a16="http://schemas.microsoft.com/office/drawing/2014/main" id="{8A7D0292-D0A3-2A95-896C-738CCBA451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62" y="1209962"/>
            <a:ext cx="1177209" cy="1177209"/>
          </a:xfrm>
          <a:prstGeom prst="rect">
            <a:avLst/>
          </a:prstGeom>
        </p:spPr>
      </p:pic>
      <p:pic>
        <p:nvPicPr>
          <p:cNvPr id="10" name="Obrázek 9" descr="Obsah obrázku Lidská tvář, brýle, úsměv, oblečení&#10;&#10;Popis byl vytvořen automaticky">
            <a:extLst>
              <a:ext uri="{FF2B5EF4-FFF2-40B4-BE49-F238E27FC236}">
                <a16:creationId xmlns:a16="http://schemas.microsoft.com/office/drawing/2014/main" id="{2B577B96-6DF2-9AAA-D862-09C80A72C3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33" y="1663186"/>
            <a:ext cx="1177209" cy="1177209"/>
          </a:xfrm>
          <a:prstGeom prst="rect">
            <a:avLst/>
          </a:prstGeom>
        </p:spPr>
      </p:pic>
      <p:pic>
        <p:nvPicPr>
          <p:cNvPr id="16" name="Obrázek 15" descr="Obsah obrázku Lidská tvář, úsměv, osoba, oblečení&#10;&#10;Popis byl vytvořen automaticky">
            <a:extLst>
              <a:ext uri="{FF2B5EF4-FFF2-40B4-BE49-F238E27FC236}">
                <a16:creationId xmlns:a16="http://schemas.microsoft.com/office/drawing/2014/main" id="{0A744601-E1DA-747B-6DB2-900C5D8434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38" y="2864408"/>
            <a:ext cx="1177209" cy="1177209"/>
          </a:xfrm>
          <a:prstGeom prst="rect">
            <a:avLst/>
          </a:prstGeom>
        </p:spPr>
      </p:pic>
      <p:pic>
        <p:nvPicPr>
          <p:cNvPr id="19" name="Obrázek 18" descr="Obsah obrázku Lidská tvář, úsměv, osoba, oblečení&#10;&#10;Popis byl vytvořen automaticky">
            <a:extLst>
              <a:ext uri="{FF2B5EF4-FFF2-40B4-BE49-F238E27FC236}">
                <a16:creationId xmlns:a16="http://schemas.microsoft.com/office/drawing/2014/main" id="{60FC43F9-3AB8-8D43-8421-455A2194C5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71" y="4017604"/>
            <a:ext cx="1177210" cy="1177210"/>
          </a:xfrm>
          <a:prstGeom prst="rect">
            <a:avLst/>
          </a:prstGeom>
        </p:spPr>
      </p:pic>
      <p:pic>
        <p:nvPicPr>
          <p:cNvPr id="2" name="Obrázek 1" descr="Obsah obrázku Lidská tvář, oblečení, osoba, muž&#10;&#10;Popis byl vytvořen automaticky">
            <a:extLst>
              <a:ext uri="{FF2B5EF4-FFF2-40B4-BE49-F238E27FC236}">
                <a16:creationId xmlns:a16="http://schemas.microsoft.com/office/drawing/2014/main" id="{38C5D101-F7D4-C8FE-65CF-531057FCB0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91" y="4017604"/>
            <a:ext cx="1177209" cy="1177209"/>
          </a:xfrm>
          <a:prstGeom prst="rect">
            <a:avLst/>
          </a:prstGeom>
        </p:spPr>
      </p:pic>
      <p:pic>
        <p:nvPicPr>
          <p:cNvPr id="4" name="Obrázek 3" descr="Obsah obrázku Lidská tvář, brýle, úsměv, osoba&#10;&#10;Popis byl vytvořen automaticky">
            <a:extLst>
              <a:ext uri="{FF2B5EF4-FFF2-40B4-BE49-F238E27FC236}">
                <a16:creationId xmlns:a16="http://schemas.microsoft.com/office/drawing/2014/main" id="{B151BDDB-102F-E92C-BB5C-17A25C0AC9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91" y="1674406"/>
            <a:ext cx="1177209" cy="1177209"/>
          </a:xfrm>
          <a:prstGeom prst="rect">
            <a:avLst/>
          </a:prstGeom>
        </p:spPr>
      </p:pic>
      <p:pic>
        <p:nvPicPr>
          <p:cNvPr id="6" name="Obrázek 5" descr="Obsah obrázku Lidská tvář, brýle, oblečení, úsměv&#10;&#10;Popis byl vytvořen automaticky">
            <a:extLst>
              <a:ext uri="{FF2B5EF4-FFF2-40B4-BE49-F238E27FC236}">
                <a16:creationId xmlns:a16="http://schemas.microsoft.com/office/drawing/2014/main" id="{0EC43D02-A7A5-963E-8073-482D9D987B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49" y="2840395"/>
            <a:ext cx="1177209" cy="1177209"/>
          </a:xfrm>
          <a:prstGeom prst="rect">
            <a:avLst/>
          </a:prstGeom>
        </p:spPr>
      </p:pic>
      <p:pic>
        <p:nvPicPr>
          <p:cNvPr id="7" name="Obrázek 6" descr="Obsah obrázku Lidská tvář, oblečení, osoba, Brada&#10;&#10;Popis byl vytvořen automaticky">
            <a:extLst>
              <a:ext uri="{FF2B5EF4-FFF2-40B4-BE49-F238E27FC236}">
                <a16:creationId xmlns:a16="http://schemas.microsoft.com/office/drawing/2014/main" id="{2D58F17E-36D5-28A8-F8D6-E0C9072EE3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62" y="4470829"/>
            <a:ext cx="1177209" cy="117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71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klipart, kreslené, ilustrace, Kreslený film&#10;&#10;Popis byl vytvořen automaticky">
            <a:extLst>
              <a:ext uri="{FF2B5EF4-FFF2-40B4-BE49-F238E27FC236}">
                <a16:creationId xmlns:a16="http://schemas.microsoft.com/office/drawing/2014/main" id="{D7F6F65B-692A-D17D-FA34-4CB67710E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04" y="2120659"/>
            <a:ext cx="2871192" cy="28711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9512" y="942462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Co projekt KAP LK II přinesl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7933F0B8-D8BB-9DA8-3B8D-83A567560816}"/>
              </a:ext>
            </a:extLst>
          </p:cNvPr>
          <p:cNvGrpSpPr/>
          <p:nvPr/>
        </p:nvGrpSpPr>
        <p:grpSpPr>
          <a:xfrm>
            <a:off x="609580" y="1844824"/>
            <a:ext cx="8066876" cy="3967463"/>
            <a:chOff x="609580" y="1844824"/>
            <a:chExt cx="8066876" cy="3967463"/>
          </a:xfrm>
        </p:grpSpPr>
        <p:sp>
          <p:nvSpPr>
            <p:cNvPr id="3" name="Obdélník: se zakulacenými rohy 2">
              <a:extLst>
                <a:ext uri="{FF2B5EF4-FFF2-40B4-BE49-F238E27FC236}">
                  <a16:creationId xmlns:a16="http://schemas.microsoft.com/office/drawing/2014/main" id="{F516548E-5808-59AE-D4BF-ED3F0B4AEEF5}"/>
                </a:ext>
              </a:extLst>
            </p:cNvPr>
            <p:cNvSpPr/>
            <p:nvPr/>
          </p:nvSpPr>
          <p:spPr>
            <a:xfrm>
              <a:off x="609580" y="1844824"/>
              <a:ext cx="8066876" cy="396746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2800" dirty="0">
                  <a:solidFill>
                    <a:srgbClr val="1D4EA0"/>
                  </a:solidFill>
                </a:rPr>
                <a:t>Obrovské kvantum nových a hlavně UŽITEČNÝCH a PRAKTICKÝCH informací (</a:t>
              </a:r>
              <a:r>
                <a:rPr lang="cs-CZ" sz="2800" i="1" dirty="0">
                  <a:solidFill>
                    <a:srgbClr val="1D4EA0"/>
                  </a:solidFill>
                </a:rPr>
                <a:t>Online marketing pro SŠ</a:t>
              </a:r>
              <a:r>
                <a:rPr lang="cs-CZ" sz="2800" dirty="0">
                  <a:solidFill>
                    <a:srgbClr val="1D4EA0"/>
                  </a:solidFill>
                </a:rPr>
                <a:t>)</a:t>
              </a:r>
            </a:p>
            <a:p>
              <a:endParaRPr lang="cs-CZ" sz="2800" dirty="0">
                <a:solidFill>
                  <a:srgbClr val="1D4EA0"/>
                </a:solidFill>
              </a:endParaRPr>
            </a:p>
            <a:p>
              <a:r>
                <a:rPr lang="cs-CZ" sz="2800" dirty="0">
                  <a:solidFill>
                    <a:srgbClr val="1D4EA0"/>
                  </a:solidFill>
                </a:rPr>
                <a:t>Malá časová dotace na zajímavé setkání (</a:t>
              </a:r>
              <a:r>
                <a:rPr lang="cs-CZ" sz="2800" i="1" dirty="0">
                  <a:solidFill>
                    <a:srgbClr val="1D4EA0"/>
                  </a:solidFill>
                </a:rPr>
                <a:t>Setkání kariérových poradců SŠ</a:t>
              </a:r>
              <a:r>
                <a:rPr lang="cs-CZ" sz="2800" dirty="0">
                  <a:solidFill>
                    <a:srgbClr val="1D4EA0"/>
                  </a:solidFill>
                </a:rPr>
                <a:t>)</a:t>
              </a:r>
            </a:p>
            <a:p>
              <a:endParaRPr lang="cs-CZ" sz="2800" dirty="0">
                <a:solidFill>
                  <a:srgbClr val="1D4EA0"/>
                </a:solidFill>
              </a:endParaRPr>
            </a:p>
            <a:p>
              <a:r>
                <a:rPr lang="cs-CZ" sz="2800" dirty="0">
                  <a:solidFill>
                    <a:srgbClr val="1D4EA0"/>
                  </a:solidFill>
                </a:rPr>
                <a:t>Strava 1* - Kam na to chodíte? (</a:t>
              </a:r>
              <a:r>
                <a:rPr lang="cs-CZ" sz="2800" i="1" dirty="0">
                  <a:solidFill>
                    <a:srgbClr val="1D4EA0"/>
                  </a:solidFill>
                </a:rPr>
                <a:t>S knihovnou proti desinformacím</a:t>
              </a:r>
              <a:r>
                <a:rPr lang="cs-CZ" sz="2800" dirty="0">
                  <a:solidFill>
                    <a:srgbClr val="1D4EA0"/>
                  </a:solidFill>
                </a:rPr>
                <a:t>)</a:t>
              </a:r>
            </a:p>
          </p:txBody>
        </p:sp>
        <p:sp>
          <p:nvSpPr>
            <p:cNvPr id="2" name="Šipka: dvojitá 1">
              <a:extLst>
                <a:ext uri="{FF2B5EF4-FFF2-40B4-BE49-F238E27FC236}">
                  <a16:creationId xmlns:a16="http://schemas.microsoft.com/office/drawing/2014/main" id="{6593A18C-A40D-7BF2-1879-4783E7AA79C6}"/>
                </a:ext>
              </a:extLst>
            </p:cNvPr>
            <p:cNvSpPr/>
            <p:nvPr/>
          </p:nvSpPr>
          <p:spPr>
            <a:xfrm>
              <a:off x="683568" y="2282355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5" name="Šipka: dvojitá 4">
              <a:extLst>
                <a:ext uri="{FF2B5EF4-FFF2-40B4-BE49-F238E27FC236}">
                  <a16:creationId xmlns:a16="http://schemas.microsoft.com/office/drawing/2014/main" id="{F18E9AEE-4A65-1722-8A75-94CCE75CE63C}"/>
                </a:ext>
              </a:extLst>
            </p:cNvPr>
            <p:cNvSpPr/>
            <p:nvPr/>
          </p:nvSpPr>
          <p:spPr>
            <a:xfrm>
              <a:off x="688748" y="4834352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" name="Šipka: dvojitá 3">
              <a:extLst>
                <a:ext uri="{FF2B5EF4-FFF2-40B4-BE49-F238E27FC236}">
                  <a16:creationId xmlns:a16="http://schemas.microsoft.com/office/drawing/2014/main" id="{5672C03F-2154-DE57-1AFE-E278C345A369}"/>
                </a:ext>
              </a:extLst>
            </p:cNvPr>
            <p:cNvSpPr/>
            <p:nvPr/>
          </p:nvSpPr>
          <p:spPr>
            <a:xfrm>
              <a:off x="683567" y="3550879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  <p:pic>
        <p:nvPicPr>
          <p:cNvPr id="19" name="Obrázek 18" descr="Obsah obrázku dezert, Cupcake, jídlo, pečené v troubě&#10;&#10;Popis byl vytvořen automaticky">
            <a:extLst>
              <a:ext uri="{FF2B5EF4-FFF2-40B4-BE49-F238E27FC236}">
                <a16:creationId xmlns:a16="http://schemas.microsoft.com/office/drawing/2014/main" id="{3EAA07F4-92CF-2C57-52D3-F0D198DE32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70" y="1394374"/>
            <a:ext cx="3562473" cy="356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72812AAB-62C7-0941-B78E-4C16E1D09331}"/>
              </a:ext>
            </a:extLst>
          </p:cNvPr>
          <p:cNvSpPr txBox="1">
            <a:spLocks/>
          </p:cNvSpPr>
          <p:nvPr/>
        </p:nvSpPr>
        <p:spPr>
          <a:xfrm>
            <a:off x="395536" y="1192417"/>
            <a:ext cx="8496944" cy="4758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cs-CZ" sz="4800" b="1" dirty="0">
                <a:solidFill>
                  <a:srgbClr val="1D4EA0"/>
                </a:solidFill>
                <a:sym typeface="Wingdings" panose="05000000000000000000" pitchFamily="2" charset="2"/>
              </a:rPr>
              <a:t>Děkujeme za pozornost </a:t>
            </a:r>
          </a:p>
          <a:p>
            <a:pPr marL="0" lvl="0" indent="0">
              <a:buNone/>
            </a:pPr>
            <a:endParaRPr lang="cs-CZ" sz="48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cs-CZ" sz="10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cs-CZ" sz="10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cs-CZ" sz="10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cs-CZ" sz="28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cs-CZ" sz="28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cs-CZ" sz="28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cs-CZ" sz="28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cs-CZ" sz="2800" b="1" dirty="0">
              <a:solidFill>
                <a:srgbClr val="1D4EA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r>
              <a:rPr lang="cs-CZ" sz="2800" b="1" dirty="0">
                <a:solidFill>
                  <a:srgbClr val="1D4EA0"/>
                </a:solidFill>
                <a:sym typeface="Wingdings" panose="05000000000000000000" pitchFamily="2" charset="2"/>
              </a:rPr>
              <a:t>Monika Pittnerová		Martina Vojtěchová</a:t>
            </a:r>
          </a:p>
          <a:p>
            <a:pPr marL="0" lvl="0" indent="0">
              <a:buNone/>
            </a:pPr>
            <a:r>
              <a:rPr lang="cs-CZ" sz="1900" b="1" dirty="0">
                <a:solidFill>
                  <a:srgbClr val="1D4EA0"/>
                </a:solidFill>
                <a:sym typeface="Wingdings" panose="05000000000000000000" pitchFamily="2" charset="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monika.pittnerova@kraj-lbc.cz</a:t>
            </a:r>
            <a:r>
              <a:rPr lang="cs-CZ" sz="1900" b="1" dirty="0">
                <a:solidFill>
                  <a:srgbClr val="1D4EA0"/>
                </a:solidFill>
                <a:sym typeface="Wingdings" panose="05000000000000000000" pitchFamily="2" charset="2"/>
              </a:rPr>
              <a:t>	</a:t>
            </a:r>
            <a:r>
              <a:rPr lang="cs-CZ" sz="1900" b="1" u="sng" dirty="0">
                <a:solidFill>
                  <a:srgbClr val="1D4EA0"/>
                </a:solidFill>
                <a:sym typeface="Wingdings" panose="05000000000000000000" pitchFamily="2" charset="2"/>
              </a:rPr>
              <a:t>martina.vojtechova@kraj-lbc.cz</a:t>
            </a:r>
          </a:p>
          <a:p>
            <a:pPr marL="0" lvl="0" indent="0">
              <a:buNone/>
            </a:pPr>
            <a:endParaRPr lang="cs-CZ" sz="4800" b="1" dirty="0">
              <a:solidFill>
                <a:srgbClr val="1D4EA0"/>
              </a:solidFill>
            </a:endParaRPr>
          </a:p>
        </p:txBody>
      </p:sp>
      <p:pic>
        <p:nvPicPr>
          <p:cNvPr id="4" name="Obrázek 3" descr="Obsah obrázku text, tma, světlo, noc&#10;&#10;Popis byl vytvořen automaticky">
            <a:extLst>
              <a:ext uri="{FF2B5EF4-FFF2-40B4-BE49-F238E27FC236}">
                <a16:creationId xmlns:a16="http://schemas.microsoft.com/office/drawing/2014/main" id="{7B1AA9C2-BC6B-BAD0-3E69-DD13B96299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58" y="2060848"/>
            <a:ext cx="2556284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0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1664" y="754547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KAP LK II – obecné informace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19872" y="1977116"/>
            <a:ext cx="8256584" cy="41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7200" i="1" dirty="0">
              <a:solidFill>
                <a:srgbClr val="5DDCFF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7293449-7B59-084E-132B-E8881BC3ADF3}"/>
              </a:ext>
            </a:extLst>
          </p:cNvPr>
          <p:cNvGrpSpPr/>
          <p:nvPr/>
        </p:nvGrpSpPr>
        <p:grpSpPr>
          <a:xfrm>
            <a:off x="133527" y="1602838"/>
            <a:ext cx="8800672" cy="1678403"/>
            <a:chOff x="147828" y="1646152"/>
            <a:chExt cx="8800672" cy="1678403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70C09AA6-F08A-17EA-6EE4-49480B6E601C}"/>
                </a:ext>
              </a:extLst>
            </p:cNvPr>
            <p:cNvSpPr/>
            <p:nvPr/>
          </p:nvSpPr>
          <p:spPr>
            <a:xfrm>
              <a:off x="147828" y="1646152"/>
              <a:ext cx="8800672" cy="1678403"/>
            </a:xfrm>
            <a:prstGeom prst="roundRect">
              <a:avLst/>
            </a:prstGeom>
            <a:solidFill>
              <a:srgbClr val="E8E8E8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lnSpc>
                  <a:spcPct val="107000"/>
                </a:lnSpc>
                <a:spcBef>
                  <a:spcPts val="24"/>
                </a:spcBef>
                <a:buNone/>
              </a:pPr>
              <a:r>
                <a:rPr lang="cs-CZ" sz="2800" dirty="0">
                  <a:solidFill>
                    <a:srgbClr val="1D4EA0"/>
                  </a:solidFill>
                </a:rPr>
                <a:t>   Termín realizace: 		13. 1. 2022 - 30. 11. 2023</a:t>
              </a:r>
            </a:p>
            <a:p>
              <a:pPr marL="0" indent="0">
                <a:lnSpc>
                  <a:spcPct val="107000"/>
                </a:lnSpc>
                <a:spcBef>
                  <a:spcPts val="24"/>
                </a:spcBef>
                <a:buNone/>
              </a:pPr>
              <a:r>
                <a:rPr lang="cs-CZ" sz="2800" dirty="0">
                  <a:solidFill>
                    <a:srgbClr val="1D4EA0"/>
                  </a:solidFill>
                </a:rPr>
                <a:t>   Rozpočet:				7 770 042,00 Kč</a:t>
              </a:r>
            </a:p>
            <a:p>
              <a:pPr marL="0" indent="0">
                <a:lnSpc>
                  <a:spcPct val="107000"/>
                </a:lnSpc>
                <a:spcBef>
                  <a:spcPts val="24"/>
                </a:spcBef>
                <a:buNone/>
              </a:pPr>
              <a:r>
                <a:rPr lang="cs-CZ" sz="2800" dirty="0">
                  <a:solidFill>
                    <a:srgbClr val="1D4EA0"/>
                  </a:solidFill>
                </a:rPr>
                <a:t>   Realizátor: 			Liberecký kraj</a:t>
              </a:r>
            </a:p>
          </p:txBody>
        </p: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82E913D8-0FAB-5C72-347F-52052914E81D}"/>
                </a:ext>
              </a:extLst>
            </p:cNvPr>
            <p:cNvGrpSpPr/>
            <p:nvPr/>
          </p:nvGrpSpPr>
          <p:grpSpPr>
            <a:xfrm>
              <a:off x="324187" y="1943170"/>
              <a:ext cx="2015565" cy="1097755"/>
              <a:chOff x="324187" y="1943170"/>
              <a:chExt cx="2015565" cy="1097755"/>
            </a:xfrm>
          </p:grpSpPr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14643EE3-5F66-9276-99F1-386175A8DF8E}"/>
                  </a:ext>
                </a:extLst>
              </p:cNvPr>
              <p:cNvSpPr txBox="1"/>
              <p:nvPr/>
            </p:nvSpPr>
            <p:spPr>
              <a:xfrm>
                <a:off x="683568" y="2132856"/>
                <a:ext cx="16561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cs-CZ" sz="1800" dirty="0"/>
              </a:p>
              <a:p>
                <a:endParaRPr lang="cs-CZ" dirty="0"/>
              </a:p>
            </p:txBody>
          </p:sp>
          <p:sp>
            <p:nvSpPr>
              <p:cNvPr id="13" name="Šipka: dvojitá 12">
                <a:extLst>
                  <a:ext uri="{FF2B5EF4-FFF2-40B4-BE49-F238E27FC236}">
                    <a16:creationId xmlns:a16="http://schemas.microsoft.com/office/drawing/2014/main" id="{304D8BA5-6801-7BE5-5A55-7D46AD01A9DD}"/>
                  </a:ext>
                </a:extLst>
              </p:cNvPr>
              <p:cNvSpPr/>
              <p:nvPr/>
            </p:nvSpPr>
            <p:spPr>
              <a:xfrm>
                <a:off x="324189" y="1943170"/>
                <a:ext cx="142693" cy="155533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Šipka: dvojitá 15">
                <a:extLst>
                  <a:ext uri="{FF2B5EF4-FFF2-40B4-BE49-F238E27FC236}">
                    <a16:creationId xmlns:a16="http://schemas.microsoft.com/office/drawing/2014/main" id="{64B334AE-032E-5CD8-B51D-830E77B6E0A6}"/>
                  </a:ext>
                </a:extLst>
              </p:cNvPr>
              <p:cNvSpPr/>
              <p:nvPr/>
            </p:nvSpPr>
            <p:spPr>
              <a:xfrm>
                <a:off x="324188" y="2424234"/>
                <a:ext cx="142693" cy="155533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Šipka: dvojitá 17">
                <a:extLst>
                  <a:ext uri="{FF2B5EF4-FFF2-40B4-BE49-F238E27FC236}">
                    <a16:creationId xmlns:a16="http://schemas.microsoft.com/office/drawing/2014/main" id="{60632206-D1E2-A6E2-70FE-7D47B028A7E5}"/>
                  </a:ext>
                </a:extLst>
              </p:cNvPr>
              <p:cNvSpPr/>
              <p:nvPr/>
            </p:nvSpPr>
            <p:spPr>
              <a:xfrm>
                <a:off x="324187" y="2885392"/>
                <a:ext cx="142693" cy="155533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24FFF89E-0058-8278-3C59-1D0D00982E88}"/>
              </a:ext>
            </a:extLst>
          </p:cNvPr>
          <p:cNvSpPr/>
          <p:nvPr/>
        </p:nvSpPr>
        <p:spPr>
          <a:xfrm>
            <a:off x="149223" y="3426505"/>
            <a:ext cx="8784975" cy="22813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cs-CZ" sz="2800" dirty="0">
              <a:solidFill>
                <a:srgbClr val="1D4EA0"/>
              </a:solidFill>
            </a:endParaRPr>
          </a:p>
          <a:p>
            <a:pPr>
              <a:lnSpc>
                <a:spcPct val="150000"/>
              </a:lnSpc>
            </a:pPr>
            <a:endParaRPr lang="cs-CZ" sz="2800" dirty="0">
              <a:solidFill>
                <a:srgbClr val="1D4EA0"/>
              </a:solidFill>
            </a:endParaRPr>
          </a:p>
          <a:p>
            <a:pPr>
              <a:lnSpc>
                <a:spcPct val="150000"/>
              </a:lnSpc>
            </a:pPr>
            <a:endParaRPr lang="cs-CZ" sz="500" dirty="0">
              <a:solidFill>
                <a:srgbClr val="1D4EA0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800" dirty="0">
                <a:solidFill>
                  <a:srgbClr val="1D4EA0"/>
                </a:solidFill>
              </a:rPr>
              <a:t>Hlavní aktivity: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rgbClr val="1D4EA0"/>
                </a:solidFill>
              </a:rPr>
              <a:t>    příprava a realizace Krajského akčního plánu rozvoje vzdělávání III. (KAP LK III.)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rgbClr val="1D4EA0"/>
                </a:solidFill>
              </a:rPr>
              <a:t>    setkávání platforem Odborné a polytechnické vzdělávání a Rozvoj potenciálu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rgbClr val="1D4EA0"/>
                </a:solidFill>
              </a:rPr>
              <a:t>    spolupráce s aktéry v území</a:t>
            </a:r>
          </a:p>
          <a:p>
            <a:pPr>
              <a:lnSpc>
                <a:spcPct val="150000"/>
              </a:lnSpc>
            </a:pPr>
            <a:endParaRPr lang="cs-CZ" sz="2000" dirty="0">
              <a:solidFill>
                <a:srgbClr val="1D4EA0"/>
              </a:solidFill>
            </a:endParaRPr>
          </a:p>
          <a:p>
            <a:pPr>
              <a:lnSpc>
                <a:spcPct val="150000"/>
              </a:lnSpc>
            </a:pPr>
            <a:endParaRPr lang="cs-CZ" sz="2800" dirty="0">
              <a:solidFill>
                <a:srgbClr val="1D4EA0"/>
              </a:solidFill>
            </a:endParaRPr>
          </a:p>
          <a:p>
            <a:pPr>
              <a:lnSpc>
                <a:spcPct val="150000"/>
              </a:lnSpc>
            </a:pPr>
            <a:endParaRPr lang="cs-CZ" sz="2800" dirty="0">
              <a:solidFill>
                <a:srgbClr val="1D4EA0"/>
              </a:solidFill>
            </a:endParaRPr>
          </a:p>
        </p:txBody>
      </p:sp>
      <p:sp>
        <p:nvSpPr>
          <p:cNvPr id="19" name="Šipka: dvojitá 18">
            <a:extLst>
              <a:ext uri="{FF2B5EF4-FFF2-40B4-BE49-F238E27FC236}">
                <a16:creationId xmlns:a16="http://schemas.microsoft.com/office/drawing/2014/main" id="{24F475CF-4F77-EC6B-CB9C-A1CAACC327AD}"/>
              </a:ext>
            </a:extLst>
          </p:cNvPr>
          <p:cNvSpPr/>
          <p:nvPr/>
        </p:nvSpPr>
        <p:spPr>
          <a:xfrm>
            <a:off x="308018" y="4220713"/>
            <a:ext cx="142693" cy="15553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Šipka: dvojitá 6">
            <a:extLst>
              <a:ext uri="{FF2B5EF4-FFF2-40B4-BE49-F238E27FC236}">
                <a16:creationId xmlns:a16="http://schemas.microsoft.com/office/drawing/2014/main" id="{212C4410-4BC3-196B-646F-0B5187FE8E5A}"/>
              </a:ext>
            </a:extLst>
          </p:cNvPr>
          <p:cNvSpPr/>
          <p:nvPr/>
        </p:nvSpPr>
        <p:spPr>
          <a:xfrm>
            <a:off x="308019" y="4659876"/>
            <a:ext cx="142693" cy="15553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B6BCA724-07BF-8174-A5BE-C02C6875B91E}"/>
              </a:ext>
            </a:extLst>
          </p:cNvPr>
          <p:cNvSpPr/>
          <p:nvPr/>
        </p:nvSpPr>
        <p:spPr>
          <a:xfrm>
            <a:off x="308017" y="5106106"/>
            <a:ext cx="142693" cy="15553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922022"/>
            <a:ext cx="1331640" cy="18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19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1664" y="754547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Zrealizováno: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19872" y="1977116"/>
            <a:ext cx="8256584" cy="41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7200" i="1" dirty="0">
              <a:solidFill>
                <a:srgbClr val="5DDCFF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0C09AA6-F08A-17EA-6EE4-49480B6E601C}"/>
              </a:ext>
            </a:extLst>
          </p:cNvPr>
          <p:cNvSpPr/>
          <p:nvPr/>
        </p:nvSpPr>
        <p:spPr>
          <a:xfrm>
            <a:off x="146545" y="1829712"/>
            <a:ext cx="8800672" cy="3643146"/>
          </a:xfrm>
          <a:prstGeom prst="roundRect">
            <a:avLst/>
          </a:prstGeom>
          <a:solidFill>
            <a:srgbClr val="E8E8E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800" dirty="0">
                <a:solidFill>
                  <a:srgbClr val="1D4EA0"/>
                </a:solidFill>
              </a:rPr>
              <a:t>   </a:t>
            </a:r>
            <a:r>
              <a:rPr lang="cs-CZ" sz="2700" dirty="0">
                <a:solidFill>
                  <a:srgbClr val="1D4EA0"/>
                </a:solidFill>
              </a:rPr>
              <a:t>tvorba strategického dokumentu KAP LK III.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9 setkání platformy Rozvoj potenciálu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8 setkání platformy Odborné a polytechnické vzdělávání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</a:t>
            </a:r>
            <a:r>
              <a:rPr lang="en-US" sz="2700" dirty="0">
                <a:solidFill>
                  <a:srgbClr val="1D4EA0"/>
                </a:solidFill>
              </a:rPr>
              <a:t>3 workshopy pro ředitele SŠ/VOŠ</a:t>
            </a:r>
            <a:endParaRPr lang="cs-CZ" sz="27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</a:t>
            </a:r>
            <a:r>
              <a:rPr lang="en-US" sz="2700" dirty="0">
                <a:solidFill>
                  <a:srgbClr val="1D4EA0"/>
                </a:solidFill>
              </a:rPr>
              <a:t>9 jednání PS Vzdělávání</a:t>
            </a:r>
            <a:endParaRPr lang="cs-CZ" sz="27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pl-PL" sz="2700" dirty="0">
                <a:solidFill>
                  <a:srgbClr val="1D4EA0"/>
                </a:solidFill>
              </a:rPr>
              <a:t>   spolupráce s projektem NAKAP LK II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spolupráce s MAP, NPI ČR, MŠMT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en-US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B640CB42-7B22-A799-A86B-33AD748480C9}"/>
              </a:ext>
            </a:extLst>
          </p:cNvPr>
          <p:cNvGrpSpPr/>
          <p:nvPr/>
        </p:nvGrpSpPr>
        <p:grpSpPr>
          <a:xfrm>
            <a:off x="348523" y="2300960"/>
            <a:ext cx="142697" cy="2802194"/>
            <a:chOff x="355025" y="2482166"/>
            <a:chExt cx="142697" cy="2802194"/>
          </a:xfrm>
        </p:grpSpPr>
        <p:sp>
          <p:nvSpPr>
            <p:cNvPr id="9" name="Šipka: dvojitá 8">
              <a:extLst>
                <a:ext uri="{FF2B5EF4-FFF2-40B4-BE49-F238E27FC236}">
                  <a16:creationId xmlns:a16="http://schemas.microsoft.com/office/drawing/2014/main" id="{B6BCA724-07BF-8174-A5BE-C02C6875B91E}"/>
                </a:ext>
              </a:extLst>
            </p:cNvPr>
            <p:cNvSpPr/>
            <p:nvPr/>
          </p:nvSpPr>
          <p:spPr>
            <a:xfrm>
              <a:off x="355029" y="2482166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0" name="Šipka: dvojitá 19">
              <a:extLst>
                <a:ext uri="{FF2B5EF4-FFF2-40B4-BE49-F238E27FC236}">
                  <a16:creationId xmlns:a16="http://schemas.microsoft.com/office/drawing/2014/main" id="{703C0C14-C319-A9F6-203B-238ED0D5AE4B}"/>
                </a:ext>
              </a:extLst>
            </p:cNvPr>
            <p:cNvSpPr/>
            <p:nvPr/>
          </p:nvSpPr>
          <p:spPr>
            <a:xfrm>
              <a:off x="355029" y="2911358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1" name="Šipka: dvojitá 20">
              <a:extLst>
                <a:ext uri="{FF2B5EF4-FFF2-40B4-BE49-F238E27FC236}">
                  <a16:creationId xmlns:a16="http://schemas.microsoft.com/office/drawing/2014/main" id="{70374D9C-ECBE-E7BC-D72D-2C55C550DF23}"/>
                </a:ext>
              </a:extLst>
            </p:cNvPr>
            <p:cNvSpPr/>
            <p:nvPr/>
          </p:nvSpPr>
          <p:spPr>
            <a:xfrm>
              <a:off x="355028" y="3340550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2" name="Šipka: dvojitá 21">
              <a:extLst>
                <a:ext uri="{FF2B5EF4-FFF2-40B4-BE49-F238E27FC236}">
                  <a16:creationId xmlns:a16="http://schemas.microsoft.com/office/drawing/2014/main" id="{BBD5D413-C87C-CCCE-809B-38FE8D301334}"/>
                </a:ext>
              </a:extLst>
            </p:cNvPr>
            <p:cNvSpPr/>
            <p:nvPr/>
          </p:nvSpPr>
          <p:spPr>
            <a:xfrm>
              <a:off x="355027" y="3769742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3" name="Šipka: dvojitá 22">
              <a:extLst>
                <a:ext uri="{FF2B5EF4-FFF2-40B4-BE49-F238E27FC236}">
                  <a16:creationId xmlns:a16="http://schemas.microsoft.com/office/drawing/2014/main" id="{5D879A23-5A13-0B86-6EB8-C5E75FA5CE54}"/>
                </a:ext>
              </a:extLst>
            </p:cNvPr>
            <p:cNvSpPr/>
            <p:nvPr/>
          </p:nvSpPr>
          <p:spPr>
            <a:xfrm>
              <a:off x="355026" y="4237052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4" name="Šipka: dvojitá 23">
              <a:extLst>
                <a:ext uri="{FF2B5EF4-FFF2-40B4-BE49-F238E27FC236}">
                  <a16:creationId xmlns:a16="http://schemas.microsoft.com/office/drawing/2014/main" id="{B1872857-B912-29FD-0529-06FDB2890653}"/>
                </a:ext>
              </a:extLst>
            </p:cNvPr>
            <p:cNvSpPr/>
            <p:nvPr/>
          </p:nvSpPr>
          <p:spPr>
            <a:xfrm>
              <a:off x="355026" y="4701793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5" name="Šipka: dvojitá 24">
              <a:extLst>
                <a:ext uri="{FF2B5EF4-FFF2-40B4-BE49-F238E27FC236}">
                  <a16:creationId xmlns:a16="http://schemas.microsoft.com/office/drawing/2014/main" id="{C38DD91E-601D-7CDF-D4F5-30A47D2E5D7E}"/>
                </a:ext>
              </a:extLst>
            </p:cNvPr>
            <p:cNvSpPr/>
            <p:nvPr/>
          </p:nvSpPr>
          <p:spPr>
            <a:xfrm>
              <a:off x="355025" y="5128827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922022"/>
            <a:ext cx="1331640" cy="18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83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9512" y="942462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Setkání platformy Rozvoj potenciálu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620274"/>
            <a:ext cx="1547664" cy="2161816"/>
          </a:xfrm>
          <a:prstGeom prst="rect">
            <a:avLst/>
          </a:prstGeom>
        </p:spPr>
      </p:pic>
      <p:pic>
        <p:nvPicPr>
          <p:cNvPr id="4" name="Obrázek 3" descr="Obsah obrázku oblečení, interiér, žena, židle&#10;&#10;Popis byl vytvořen automaticky">
            <a:extLst>
              <a:ext uri="{FF2B5EF4-FFF2-40B4-BE49-F238E27FC236}">
                <a16:creationId xmlns:a16="http://schemas.microsoft.com/office/drawing/2014/main" id="{9EDC4352-A80C-2EFB-EB1D-86730CE1C2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19" y="1702771"/>
            <a:ext cx="2912170" cy="2912170"/>
          </a:xfrm>
          <a:prstGeom prst="rect">
            <a:avLst/>
          </a:prstGeom>
        </p:spPr>
      </p:pic>
      <p:pic>
        <p:nvPicPr>
          <p:cNvPr id="6" name="Obrázek 5" descr="Obsah obrázku oblečení, výjev, knihovna, osoba&#10;&#10;Popis byl vytvořen automaticky">
            <a:extLst>
              <a:ext uri="{FF2B5EF4-FFF2-40B4-BE49-F238E27FC236}">
                <a16:creationId xmlns:a16="http://schemas.microsoft.com/office/drawing/2014/main" id="{EB6DB55C-A1A8-F7EE-8F91-3E399E0E1A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09481"/>
            <a:ext cx="3312368" cy="3312368"/>
          </a:xfrm>
          <a:prstGeom prst="rect">
            <a:avLst/>
          </a:prstGeom>
        </p:spPr>
      </p:pic>
      <p:pic>
        <p:nvPicPr>
          <p:cNvPr id="9" name="Obrázek 8" descr="Obsah obrázku oblečení, interiér, nábytek, osoba&#10;&#10;Popis byl vytvořen automaticky">
            <a:extLst>
              <a:ext uri="{FF2B5EF4-FFF2-40B4-BE49-F238E27FC236}">
                <a16:creationId xmlns:a16="http://schemas.microsoft.com/office/drawing/2014/main" id="{7BFDF476-E8B3-E93E-1F2C-E38EAAB64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73160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9512" y="942462"/>
            <a:ext cx="8712968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Setkání platformy</a:t>
            </a:r>
          </a:p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Odborné a polytechnické vzdělávání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620274"/>
            <a:ext cx="1547664" cy="2161816"/>
          </a:xfrm>
          <a:prstGeom prst="rect">
            <a:avLst/>
          </a:prstGeom>
        </p:spPr>
      </p:pic>
      <p:pic>
        <p:nvPicPr>
          <p:cNvPr id="3" name="Obrázek 2" descr="Obsah obrázku interiér, Kancelářská budova, počítač, počítačový monitor&#10;&#10;Popis byl vytvořen automaticky">
            <a:extLst>
              <a:ext uri="{FF2B5EF4-FFF2-40B4-BE49-F238E27FC236}">
                <a16:creationId xmlns:a16="http://schemas.microsoft.com/office/drawing/2014/main" id="{040B8BEB-6B51-C96D-C7D9-712E3D76A2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0" y="2076784"/>
            <a:ext cx="2636912" cy="2636912"/>
          </a:xfrm>
          <a:prstGeom prst="rect">
            <a:avLst/>
          </a:prstGeom>
        </p:spPr>
      </p:pic>
      <p:pic>
        <p:nvPicPr>
          <p:cNvPr id="7" name="Obrázek 6" descr="Obsah obrázku interiér, text, zeď, osoba&#10;&#10;Popis byl vytvořen automaticky">
            <a:extLst>
              <a:ext uri="{FF2B5EF4-FFF2-40B4-BE49-F238E27FC236}">
                <a16:creationId xmlns:a16="http://schemas.microsoft.com/office/drawing/2014/main" id="{FCE7CA0E-871A-9358-94B7-F4F3562D30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19985"/>
            <a:ext cx="1675222" cy="1675222"/>
          </a:xfrm>
          <a:prstGeom prst="rect">
            <a:avLst/>
          </a:prstGeom>
        </p:spPr>
      </p:pic>
      <p:pic>
        <p:nvPicPr>
          <p:cNvPr id="13" name="Obrázek 12" descr="Obsah obrázku oblečení, muž, interiér, zeď&#10;&#10;Popis byl vytvořen automaticky">
            <a:extLst>
              <a:ext uri="{FF2B5EF4-FFF2-40B4-BE49-F238E27FC236}">
                <a16:creationId xmlns:a16="http://schemas.microsoft.com/office/drawing/2014/main" id="{B7AF0AB6-A792-407A-4980-8CC808A052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24" y="2694183"/>
            <a:ext cx="2780928" cy="2780928"/>
          </a:xfrm>
          <a:prstGeom prst="rect">
            <a:avLst/>
          </a:prstGeom>
        </p:spPr>
      </p:pic>
      <p:pic>
        <p:nvPicPr>
          <p:cNvPr id="18" name="Obrázek 17" descr="Obsah obrázku interiér, oblečení, nábytek, zeď&#10;&#10;Popis byl vytvořen automaticky">
            <a:extLst>
              <a:ext uri="{FF2B5EF4-FFF2-40B4-BE49-F238E27FC236}">
                <a16:creationId xmlns:a16="http://schemas.microsoft.com/office/drawing/2014/main" id="{9505F150-AC9B-A872-F5D8-F6FC17204F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52" y="1879106"/>
            <a:ext cx="25922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9512" y="942462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W</a:t>
            </a:r>
            <a:r>
              <a:rPr lang="en-US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orkshopy pro ředitele SŠ/VOŠ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620274"/>
            <a:ext cx="1547664" cy="2161816"/>
          </a:xfrm>
          <a:prstGeom prst="rect">
            <a:avLst/>
          </a:prstGeom>
        </p:spPr>
      </p:pic>
      <p:pic>
        <p:nvPicPr>
          <p:cNvPr id="3" name="Obrázek 2" descr="Obsah obrázku oblečení, muž, žena, osoba&#10;&#10;Popis byl vytvořen automaticky">
            <a:extLst>
              <a:ext uri="{FF2B5EF4-FFF2-40B4-BE49-F238E27FC236}">
                <a16:creationId xmlns:a16="http://schemas.microsoft.com/office/drawing/2014/main" id="{1CAC4D9E-2A58-169F-42C5-0E906EE520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87169"/>
            <a:ext cx="3356992" cy="3356992"/>
          </a:xfrm>
          <a:prstGeom prst="rect">
            <a:avLst/>
          </a:prstGeom>
        </p:spPr>
      </p:pic>
      <p:pic>
        <p:nvPicPr>
          <p:cNvPr id="7" name="Obrázek 6" descr="Obsah obrázku oblečení, osoba, muž, interiér&#10;&#10;Popis byl vytvořen automaticky">
            <a:extLst>
              <a:ext uri="{FF2B5EF4-FFF2-40B4-BE49-F238E27FC236}">
                <a16:creationId xmlns:a16="http://schemas.microsoft.com/office/drawing/2014/main" id="{048E1EC6-E2B3-DAE6-8322-47996C1131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04" y="2552472"/>
            <a:ext cx="3356992" cy="3356992"/>
          </a:xfrm>
          <a:prstGeom prst="rect">
            <a:avLst/>
          </a:prstGeom>
        </p:spPr>
      </p:pic>
      <p:pic>
        <p:nvPicPr>
          <p:cNvPr id="13" name="Obrázek 12" descr="Obsah obrázku tráva, venku, budova, boty&#10;&#10;Popis byl vytvořen automaticky">
            <a:extLst>
              <a:ext uri="{FF2B5EF4-FFF2-40B4-BE49-F238E27FC236}">
                <a16:creationId xmlns:a16="http://schemas.microsoft.com/office/drawing/2014/main" id="{38B303BB-1686-38C9-1F16-1BA1B9AADE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78" y="1462334"/>
            <a:ext cx="2398714" cy="2398714"/>
          </a:xfrm>
          <a:prstGeom prst="rect">
            <a:avLst/>
          </a:prstGeom>
        </p:spPr>
      </p:pic>
      <p:pic>
        <p:nvPicPr>
          <p:cNvPr id="18" name="Obrázek 17" descr="Obsah obrázku text, Písmo, kruh, symbol&#10;&#10;Popis byl vytvořen automaticky">
            <a:extLst>
              <a:ext uri="{FF2B5EF4-FFF2-40B4-BE49-F238E27FC236}">
                <a16:creationId xmlns:a16="http://schemas.microsoft.com/office/drawing/2014/main" id="{CC2F5069-06BF-A8C9-BA21-93AE0BB50C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39" y="4286738"/>
            <a:ext cx="16288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9512" y="942462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Pracovní skupina Vzdělávání</a:t>
            </a:r>
            <a:endParaRPr lang="en-US" sz="3700" b="1" dirty="0">
              <a:solidFill>
                <a:srgbClr val="1D4EA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620274"/>
            <a:ext cx="1547664" cy="2161816"/>
          </a:xfrm>
          <a:prstGeom prst="rect">
            <a:avLst/>
          </a:prstGeom>
        </p:spPr>
      </p:pic>
      <p:pic>
        <p:nvPicPr>
          <p:cNvPr id="4" name="Obrázek 3" descr="Obsah obrázku oblečení, osoba, Lidská tvář, žena&#10;&#10;Popis byl vytvořen automaticky">
            <a:extLst>
              <a:ext uri="{FF2B5EF4-FFF2-40B4-BE49-F238E27FC236}">
                <a16:creationId xmlns:a16="http://schemas.microsoft.com/office/drawing/2014/main" id="{B7567903-43D7-21A9-3AB8-2C7F4EBB67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1832"/>
            <a:ext cx="2852936" cy="2852936"/>
          </a:xfrm>
          <a:prstGeom prst="rect">
            <a:avLst/>
          </a:prstGeom>
        </p:spPr>
      </p:pic>
      <p:pic>
        <p:nvPicPr>
          <p:cNvPr id="6" name="Obrázek 5" descr="Obsah obrázku oblečení, žena, osoba, muž&#10;&#10;Popis byl vytvořen automaticky">
            <a:extLst>
              <a:ext uri="{FF2B5EF4-FFF2-40B4-BE49-F238E27FC236}">
                <a16:creationId xmlns:a16="http://schemas.microsoft.com/office/drawing/2014/main" id="{08E81BE5-DB76-1564-08C6-C68A901B20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376563"/>
            <a:ext cx="3510907" cy="3510907"/>
          </a:xfrm>
          <a:prstGeom prst="rect">
            <a:avLst/>
          </a:prstGeom>
        </p:spPr>
      </p:pic>
      <p:pic>
        <p:nvPicPr>
          <p:cNvPr id="10" name="Obrázek 9" descr="Obsah obrázku oblečení, nábytek, osoba, boty&#10;&#10;Popis byl vytvořen automaticky">
            <a:extLst>
              <a:ext uri="{FF2B5EF4-FFF2-40B4-BE49-F238E27FC236}">
                <a16:creationId xmlns:a16="http://schemas.microsoft.com/office/drawing/2014/main" id="{A3847731-8F6E-A8AE-DD4E-70F3B7ED09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54" y="1257553"/>
            <a:ext cx="2708920" cy="2708920"/>
          </a:xfrm>
          <a:prstGeom prst="rect">
            <a:avLst/>
          </a:prstGeom>
        </p:spPr>
      </p:pic>
      <p:pic>
        <p:nvPicPr>
          <p:cNvPr id="18" name="Obrázek 17" descr="Obsah obrázku oblečení, kreslené, ilustrace&#10;&#10;Popis byl vytvořen automaticky">
            <a:extLst>
              <a:ext uri="{FF2B5EF4-FFF2-40B4-BE49-F238E27FC236}">
                <a16:creationId xmlns:a16="http://schemas.microsoft.com/office/drawing/2014/main" id="{EEC8A27B-DC11-2D9F-DEC9-4DD9A4510B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39" y="4042883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1664" y="754547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Plánujeme: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19872" y="1977116"/>
            <a:ext cx="8256584" cy="41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7200" i="1" dirty="0">
              <a:solidFill>
                <a:srgbClr val="5DDCFF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0C09AA6-F08A-17EA-6EE4-49480B6E601C}"/>
              </a:ext>
            </a:extLst>
          </p:cNvPr>
          <p:cNvSpPr/>
          <p:nvPr/>
        </p:nvSpPr>
        <p:spPr>
          <a:xfrm>
            <a:off x="131838" y="1903517"/>
            <a:ext cx="8800672" cy="30404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800" dirty="0">
                <a:solidFill>
                  <a:srgbClr val="1D4EA0"/>
                </a:solidFill>
              </a:rPr>
              <a:t>   </a:t>
            </a:r>
          </a:p>
          <a:p>
            <a:pPr>
              <a:lnSpc>
                <a:spcPct val="107000"/>
              </a:lnSpc>
              <a:spcBef>
                <a:spcPts val="24"/>
              </a:spcBef>
            </a:pPr>
            <a:r>
              <a:rPr lang="cs-CZ" sz="2800" dirty="0">
                <a:solidFill>
                  <a:srgbClr val="1D4EA0"/>
                </a:solidFill>
              </a:rPr>
              <a:t>   10. jednání PS Vzdělávání   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</a:t>
            </a:r>
            <a:r>
              <a:rPr lang="en-US" sz="2700" dirty="0">
                <a:solidFill>
                  <a:srgbClr val="1D4EA0"/>
                </a:solidFill>
              </a:rPr>
              <a:t>4. workshop pro ředitele SŠ/VOŠ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spolupráce s MAP, NPI ČR, MŠMT</a:t>
            </a:r>
          </a:p>
          <a:p>
            <a:pPr>
              <a:lnSpc>
                <a:spcPct val="107000"/>
              </a:lnSpc>
              <a:spcBef>
                <a:spcPts val="24"/>
              </a:spcBef>
            </a:pPr>
            <a:r>
              <a:rPr lang="cs-CZ" sz="2700" dirty="0">
                <a:solidFill>
                  <a:srgbClr val="1D4EA0"/>
                </a:solidFill>
              </a:rPr>
              <a:t>   závěrečná zpráva o realizaci projektu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</a:t>
            </a:r>
            <a:r>
              <a:rPr lang="en-US" sz="2700" dirty="0">
                <a:solidFill>
                  <a:srgbClr val="1D4EA0"/>
                </a:solidFill>
              </a:rPr>
              <a:t>závěrečná vnitřní evaluace projektu</a:t>
            </a:r>
            <a:endParaRPr lang="cs-CZ" sz="27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r>
              <a:rPr lang="cs-CZ" sz="2700" dirty="0">
                <a:solidFill>
                  <a:srgbClr val="1D4EA0"/>
                </a:solidFill>
              </a:rPr>
              <a:t>   finalizace evaluace Ročního akčního plánu 2023</a:t>
            </a: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7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5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en-US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sz="2800" dirty="0">
              <a:solidFill>
                <a:srgbClr val="1D4EA0"/>
              </a:solidFill>
            </a:endParaRP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922022"/>
            <a:ext cx="1331640" cy="1860068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AF195305-5FEF-C1F7-1DCD-CC2F695A93E3}"/>
              </a:ext>
            </a:extLst>
          </p:cNvPr>
          <p:cNvGrpSpPr/>
          <p:nvPr/>
        </p:nvGrpSpPr>
        <p:grpSpPr>
          <a:xfrm>
            <a:off x="348524" y="2263158"/>
            <a:ext cx="142696" cy="2321199"/>
            <a:chOff x="348524" y="2447823"/>
            <a:chExt cx="142696" cy="2321199"/>
          </a:xfrm>
        </p:grpSpPr>
        <p:sp>
          <p:nvSpPr>
            <p:cNvPr id="22" name="Šipka: dvojitá 21">
              <a:extLst>
                <a:ext uri="{FF2B5EF4-FFF2-40B4-BE49-F238E27FC236}">
                  <a16:creationId xmlns:a16="http://schemas.microsoft.com/office/drawing/2014/main" id="{BBD5D413-C87C-CCCE-809B-38FE8D301334}"/>
                </a:ext>
              </a:extLst>
            </p:cNvPr>
            <p:cNvSpPr/>
            <p:nvPr/>
          </p:nvSpPr>
          <p:spPr>
            <a:xfrm>
              <a:off x="348527" y="2447823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3" name="Šipka: dvojitá 22">
              <a:extLst>
                <a:ext uri="{FF2B5EF4-FFF2-40B4-BE49-F238E27FC236}">
                  <a16:creationId xmlns:a16="http://schemas.microsoft.com/office/drawing/2014/main" id="{5D879A23-5A13-0B86-6EB8-C5E75FA5CE54}"/>
                </a:ext>
              </a:extLst>
            </p:cNvPr>
            <p:cNvSpPr/>
            <p:nvPr/>
          </p:nvSpPr>
          <p:spPr>
            <a:xfrm>
              <a:off x="348526" y="2915133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4" name="Šipka: dvojitá 23">
              <a:extLst>
                <a:ext uri="{FF2B5EF4-FFF2-40B4-BE49-F238E27FC236}">
                  <a16:creationId xmlns:a16="http://schemas.microsoft.com/office/drawing/2014/main" id="{B1872857-B912-29FD-0529-06FDB2890653}"/>
                </a:ext>
              </a:extLst>
            </p:cNvPr>
            <p:cNvSpPr/>
            <p:nvPr/>
          </p:nvSpPr>
          <p:spPr>
            <a:xfrm>
              <a:off x="348526" y="3379874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5" name="Šipka: dvojitá 24">
              <a:extLst>
                <a:ext uri="{FF2B5EF4-FFF2-40B4-BE49-F238E27FC236}">
                  <a16:creationId xmlns:a16="http://schemas.microsoft.com/office/drawing/2014/main" id="{C38DD91E-601D-7CDF-D4F5-30A47D2E5D7E}"/>
                </a:ext>
              </a:extLst>
            </p:cNvPr>
            <p:cNvSpPr/>
            <p:nvPr/>
          </p:nvSpPr>
          <p:spPr>
            <a:xfrm>
              <a:off x="348525" y="3806908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3" name="Šipka: dvojitá 2">
              <a:extLst>
                <a:ext uri="{FF2B5EF4-FFF2-40B4-BE49-F238E27FC236}">
                  <a16:creationId xmlns:a16="http://schemas.microsoft.com/office/drawing/2014/main" id="{14F0B66A-0E62-7F8C-65F6-4F9235CCCF62}"/>
                </a:ext>
              </a:extLst>
            </p:cNvPr>
            <p:cNvSpPr/>
            <p:nvPr/>
          </p:nvSpPr>
          <p:spPr>
            <a:xfrm>
              <a:off x="348524" y="4205996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5" name="Šipka: dvojitá 4">
              <a:extLst>
                <a:ext uri="{FF2B5EF4-FFF2-40B4-BE49-F238E27FC236}">
                  <a16:creationId xmlns:a16="http://schemas.microsoft.com/office/drawing/2014/main" id="{53102B7B-7920-F0CE-658F-9D47486717AD}"/>
                </a:ext>
              </a:extLst>
            </p:cNvPr>
            <p:cNvSpPr/>
            <p:nvPr/>
          </p:nvSpPr>
          <p:spPr>
            <a:xfrm>
              <a:off x="348524" y="4613489"/>
              <a:ext cx="142693" cy="15553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72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B29C203-C82F-4713-80A9-2E1ADC7E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912"/>
            <a:ext cx="7920880" cy="88088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06935CF1-8034-4526-B3E3-ACABE6F7C912}"/>
              </a:ext>
            </a:extLst>
          </p:cNvPr>
          <p:cNvSpPr txBox="1">
            <a:spLocks/>
          </p:cNvSpPr>
          <p:nvPr/>
        </p:nvSpPr>
        <p:spPr>
          <a:xfrm>
            <a:off x="171664" y="754547"/>
            <a:ext cx="766936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700" b="1" dirty="0">
                <a:solidFill>
                  <a:srgbClr val="1D4EA0"/>
                </a:solidFill>
                <a:latin typeface="+mn-lt"/>
                <a:ea typeface="+mn-ea"/>
                <a:cs typeface="+mn-cs"/>
              </a:rPr>
              <a:t>Evaluace – roční akční plán 2023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577155-52B4-41DE-8279-189D856B9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831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19872" y="1977116"/>
            <a:ext cx="8256584" cy="411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24"/>
              </a:spcBef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z="7200" i="1" dirty="0">
              <a:solidFill>
                <a:srgbClr val="5DDCFF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1E0A1B-A98C-BD61-C87F-02962A3B23A9}"/>
              </a:ext>
            </a:extLst>
          </p:cNvPr>
          <p:cNvSpPr/>
          <p:nvPr/>
        </p:nvSpPr>
        <p:spPr>
          <a:xfrm>
            <a:off x="179512" y="5991500"/>
            <a:ext cx="8784976" cy="686560"/>
          </a:xfrm>
          <a:prstGeom prst="rect">
            <a:avLst/>
          </a:prstGeom>
          <a:solidFill>
            <a:srgbClr val="1D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AF1ABD-33D7-BE3F-EC48-147DEB536EE7}"/>
              </a:ext>
            </a:extLst>
          </p:cNvPr>
          <p:cNvSpPr txBox="1"/>
          <p:nvPr/>
        </p:nvSpPr>
        <p:spPr>
          <a:xfrm>
            <a:off x="179512" y="60728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Strategické plánování rozvoje vzdělávací soustavy Libereckého kraje II </a:t>
            </a:r>
            <a:endParaRPr lang="cs-CZ" sz="1400" dirty="0">
              <a:solidFill>
                <a:srgbClr val="E8E8E8"/>
              </a:solidFill>
            </a:endParaRPr>
          </a:p>
          <a:p>
            <a:r>
              <a:rPr lang="cs-CZ" sz="1400" b="0" i="0" u="none" strike="noStrike" baseline="0" dirty="0">
                <a:solidFill>
                  <a:srgbClr val="E8E8E8"/>
                </a:solidFill>
              </a:rPr>
              <a:t>CZ.02.3.68/0.0/0.0/20_082/0019560 	</a:t>
            </a:r>
          </a:p>
        </p:txBody>
      </p:sp>
      <p:pic>
        <p:nvPicPr>
          <p:cNvPr id="17" name="Obrázek 16" descr="Obsah obrázku Grafika, Elektricky modrá, design&#10;&#10;Popis byl vytvořen automaticky">
            <a:extLst>
              <a:ext uri="{FF2B5EF4-FFF2-40B4-BE49-F238E27FC236}">
                <a16:creationId xmlns:a16="http://schemas.microsoft.com/office/drawing/2014/main" id="{D28677DB-CF5E-D51A-647F-D45BD6DB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5" b="92500" l="4286" r="95714">
                        <a14:foregroundMark x1="46032" y1="10000" x2="51429" y2="10341"/>
                        <a14:foregroundMark x1="46508" y1="8977" x2="50000" y2="5227"/>
                        <a14:foregroundMark x1="88095" y1="48636" x2="91429" y2="56591"/>
                        <a14:foregroundMark x1="14762" y1="47273" x2="4603" y2="56591"/>
                        <a14:foregroundMark x1="45556" y1="89432" x2="45556" y2="92500"/>
                        <a14:foregroundMark x1="95873" y1="60114" x2="95873" y2="60114"/>
                        <a14:foregroundMark x1="48889" y1="2045" x2="48889" y2="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18526"/>
            <a:ext cx="1763688" cy="24635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643EE3-5F66-9276-99F1-386175A8DF8E}"/>
              </a:ext>
            </a:extLst>
          </p:cNvPr>
          <p:cNvSpPr txBox="1"/>
          <p:nvPr/>
        </p:nvSpPr>
        <p:spPr>
          <a:xfrm>
            <a:off x="683568" y="21328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dirty="0"/>
          </a:p>
          <a:p>
            <a:endParaRPr lang="cs-CZ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0C09AA6-F08A-17EA-6EE4-49480B6E601C}"/>
              </a:ext>
            </a:extLst>
          </p:cNvPr>
          <p:cNvSpPr/>
          <p:nvPr/>
        </p:nvSpPr>
        <p:spPr>
          <a:xfrm>
            <a:off x="529724" y="1689381"/>
            <a:ext cx="7311300" cy="3183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cs-CZ" sz="2800" dirty="0">
                <a:solidFill>
                  <a:srgbClr val="1D4EA0"/>
                </a:solidFill>
              </a:rPr>
              <a:t>  Stav k 31. 10. 2023</a:t>
            </a:r>
          </a:p>
          <a:p>
            <a:pPr>
              <a:lnSpc>
                <a:spcPct val="150000"/>
              </a:lnSpc>
            </a:pPr>
            <a:r>
              <a:rPr lang="cs-CZ" sz="2800" dirty="0">
                <a:solidFill>
                  <a:srgbClr val="1D4EA0"/>
                </a:solidFill>
              </a:rPr>
              <a:t>  Disponibilita dat</a:t>
            </a:r>
          </a:p>
          <a:p>
            <a:pPr>
              <a:lnSpc>
                <a:spcPct val="150000"/>
              </a:lnSpc>
            </a:pPr>
            <a:r>
              <a:rPr lang="cs-CZ" sz="2800" dirty="0">
                <a:solidFill>
                  <a:srgbClr val="1D4EA0"/>
                </a:solidFill>
              </a:rPr>
              <a:t>  Komunikace se sociálními partnery</a:t>
            </a:r>
          </a:p>
          <a:p>
            <a:pPr>
              <a:lnSpc>
                <a:spcPct val="150000"/>
              </a:lnSpc>
            </a:pPr>
            <a:r>
              <a:rPr lang="cs-CZ" sz="2800" dirty="0">
                <a:solidFill>
                  <a:srgbClr val="1D4EA0"/>
                </a:solidFill>
              </a:rPr>
              <a:t>  Evaluace se školami – workshop v </a:t>
            </a:r>
            <a:r>
              <a:rPr lang="cs-CZ" sz="2800" dirty="0" err="1">
                <a:solidFill>
                  <a:srgbClr val="1D4EA0"/>
                </a:solidFill>
              </a:rPr>
              <a:t>Černousích</a:t>
            </a:r>
            <a:endParaRPr lang="cs-CZ" sz="2800" dirty="0">
              <a:solidFill>
                <a:srgbClr val="1D4EA0"/>
              </a:solidFill>
            </a:endParaRP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304D8BA5-6801-7BE5-5A55-7D46AD01A9DD}"/>
              </a:ext>
            </a:extLst>
          </p:cNvPr>
          <p:cNvSpPr/>
          <p:nvPr/>
        </p:nvSpPr>
        <p:spPr>
          <a:xfrm>
            <a:off x="755573" y="2315613"/>
            <a:ext cx="142693" cy="15553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Šipka: dvojitá 15">
            <a:extLst>
              <a:ext uri="{FF2B5EF4-FFF2-40B4-BE49-F238E27FC236}">
                <a16:creationId xmlns:a16="http://schemas.microsoft.com/office/drawing/2014/main" id="{64B334AE-032E-5CD8-B51D-830E77B6E0A6}"/>
              </a:ext>
            </a:extLst>
          </p:cNvPr>
          <p:cNvSpPr/>
          <p:nvPr/>
        </p:nvSpPr>
        <p:spPr>
          <a:xfrm>
            <a:off x="755573" y="2974121"/>
            <a:ext cx="142693" cy="15553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Šipka: dvojitá 17">
            <a:extLst>
              <a:ext uri="{FF2B5EF4-FFF2-40B4-BE49-F238E27FC236}">
                <a16:creationId xmlns:a16="http://schemas.microsoft.com/office/drawing/2014/main" id="{60632206-D1E2-A6E2-70FE-7D47B028A7E5}"/>
              </a:ext>
            </a:extLst>
          </p:cNvPr>
          <p:cNvSpPr/>
          <p:nvPr/>
        </p:nvSpPr>
        <p:spPr>
          <a:xfrm>
            <a:off x="755573" y="3600368"/>
            <a:ext cx="142693" cy="15553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9" name="Šipka: dvojitá 18">
            <a:extLst>
              <a:ext uri="{FF2B5EF4-FFF2-40B4-BE49-F238E27FC236}">
                <a16:creationId xmlns:a16="http://schemas.microsoft.com/office/drawing/2014/main" id="{24F475CF-4F77-EC6B-CB9C-A1CAACC327AD}"/>
              </a:ext>
            </a:extLst>
          </p:cNvPr>
          <p:cNvSpPr/>
          <p:nvPr/>
        </p:nvSpPr>
        <p:spPr>
          <a:xfrm>
            <a:off x="755573" y="4248076"/>
            <a:ext cx="142693" cy="15553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12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8147</TotalTime>
  <Words>832</Words>
  <Application>Microsoft Office PowerPoint</Application>
  <PresentationFormat>Předvádění na obrazovce (4:3)</PresentationFormat>
  <Paragraphs>206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Krajský úřad Libereckého kraje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Patočková Leona</dc:creator>
  <cp:lastModifiedBy>Vojtěchová Martina</cp:lastModifiedBy>
  <cp:revision>653</cp:revision>
  <cp:lastPrinted>2023-06-13T13:06:41Z</cp:lastPrinted>
  <dcterms:created xsi:type="dcterms:W3CDTF">2016-02-15T07:27:09Z</dcterms:created>
  <dcterms:modified xsi:type="dcterms:W3CDTF">2023-11-01T06:55:10Z</dcterms:modified>
</cp:coreProperties>
</file>